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59" r:id="rId4"/>
    <p:sldId id="265" r:id="rId5"/>
    <p:sldId id="262" r:id="rId6"/>
    <p:sldId id="266" r:id="rId7"/>
    <p:sldId id="263" r:id="rId8"/>
    <p:sldId id="267" r:id="rId9"/>
    <p:sldId id="268" r:id="rId10"/>
    <p:sldId id="269" r:id="rId11"/>
    <p:sldId id="270" r:id="rId12"/>
    <p:sldId id="271" r:id="rId13"/>
    <p:sldId id="275" r:id="rId14"/>
    <p:sldId id="276" r:id="rId15"/>
    <p:sldId id="277" r:id="rId16"/>
    <p:sldId id="281" r:id="rId17"/>
    <p:sldId id="282" r:id="rId18"/>
    <p:sldId id="280" r:id="rId19"/>
    <p:sldId id="272" r:id="rId20"/>
    <p:sldId id="261" r:id="rId21"/>
    <p:sldId id="273" r:id="rId22"/>
    <p:sldId id="274" r:id="rId23"/>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p:cViewPr varScale="1">
        <p:scale>
          <a:sx n="139" d="100"/>
          <a:sy n="139" d="100"/>
        </p:scale>
        <p:origin x="-114" y="-32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6BBCC1D-6D34-4BB4-81AD-D94EC416E488}" type="datetimeFigureOut">
              <a:rPr lang="en-US" smtClean="0"/>
              <a:t>1/22/2017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188A224-2CD8-4A9D-A892-02EFAF660AFD}" type="slidenum">
              <a:rPr lang="en-US" smtClean="0"/>
              <a:t>‹#›</a:t>
            </a:fld>
            <a:endParaRPr lang="en-US"/>
          </a:p>
        </p:txBody>
      </p:sp>
    </p:spTree>
    <p:extLst>
      <p:ext uri="{BB962C8B-B14F-4D97-AF65-F5344CB8AC3E}">
        <p14:creationId xmlns:p14="http://schemas.microsoft.com/office/powerpoint/2010/main" val="11849315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6BBCC1D-6D34-4BB4-81AD-D94EC416E488}" type="datetimeFigureOut">
              <a:rPr lang="en-US" smtClean="0"/>
              <a:t>1/22/2017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188A224-2CD8-4A9D-A892-02EFAF660AFD}" type="slidenum">
              <a:rPr lang="en-US" smtClean="0"/>
              <a:t>‹#›</a:t>
            </a:fld>
            <a:endParaRPr lang="en-US"/>
          </a:p>
        </p:txBody>
      </p:sp>
    </p:spTree>
    <p:extLst>
      <p:ext uri="{BB962C8B-B14F-4D97-AF65-F5344CB8AC3E}">
        <p14:creationId xmlns:p14="http://schemas.microsoft.com/office/powerpoint/2010/main" val="18336451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4781"/>
            <a:ext cx="2057400" cy="32908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54781"/>
            <a:ext cx="6019800" cy="32908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6BBCC1D-6D34-4BB4-81AD-D94EC416E488}" type="datetimeFigureOut">
              <a:rPr lang="en-US" smtClean="0"/>
              <a:t>1/22/2017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188A224-2CD8-4A9D-A892-02EFAF660AFD}" type="slidenum">
              <a:rPr lang="en-US" smtClean="0"/>
              <a:t>‹#›</a:t>
            </a:fld>
            <a:endParaRPr lang="en-US"/>
          </a:p>
        </p:txBody>
      </p:sp>
    </p:spTree>
    <p:extLst>
      <p:ext uri="{BB962C8B-B14F-4D97-AF65-F5344CB8AC3E}">
        <p14:creationId xmlns:p14="http://schemas.microsoft.com/office/powerpoint/2010/main" val="13373596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6BBCC1D-6D34-4BB4-81AD-D94EC416E488}" type="datetimeFigureOut">
              <a:rPr lang="en-US" smtClean="0"/>
              <a:t>1/22/2017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188A224-2CD8-4A9D-A892-02EFAF660AFD}" type="slidenum">
              <a:rPr lang="en-US" smtClean="0"/>
              <a:t>‹#›</a:t>
            </a:fld>
            <a:endParaRPr lang="en-US"/>
          </a:p>
        </p:txBody>
      </p:sp>
    </p:spTree>
    <p:extLst>
      <p:ext uri="{BB962C8B-B14F-4D97-AF65-F5344CB8AC3E}">
        <p14:creationId xmlns:p14="http://schemas.microsoft.com/office/powerpoint/2010/main" val="21075331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6BBCC1D-6D34-4BB4-81AD-D94EC416E488}" type="datetimeFigureOut">
              <a:rPr lang="en-US" smtClean="0"/>
              <a:t>1/22/2017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188A224-2CD8-4A9D-A892-02EFAF660AFD}" type="slidenum">
              <a:rPr lang="en-US" smtClean="0"/>
              <a:t>‹#›</a:t>
            </a:fld>
            <a:endParaRPr lang="en-US"/>
          </a:p>
        </p:txBody>
      </p:sp>
    </p:spTree>
    <p:extLst>
      <p:ext uri="{BB962C8B-B14F-4D97-AF65-F5344CB8AC3E}">
        <p14:creationId xmlns:p14="http://schemas.microsoft.com/office/powerpoint/2010/main" val="26095085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6BBCC1D-6D34-4BB4-81AD-D94EC416E488}" type="datetimeFigureOut">
              <a:rPr lang="en-US" smtClean="0"/>
              <a:t>1/22/2017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188A224-2CD8-4A9D-A892-02EFAF660AFD}" type="slidenum">
              <a:rPr lang="en-US" smtClean="0"/>
              <a:t>‹#›</a:t>
            </a:fld>
            <a:endParaRPr lang="en-US"/>
          </a:p>
        </p:txBody>
      </p:sp>
    </p:spTree>
    <p:extLst>
      <p:ext uri="{BB962C8B-B14F-4D97-AF65-F5344CB8AC3E}">
        <p14:creationId xmlns:p14="http://schemas.microsoft.com/office/powerpoint/2010/main" val="38044877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6BBCC1D-6D34-4BB4-81AD-D94EC416E488}" type="datetimeFigureOut">
              <a:rPr lang="en-US" smtClean="0"/>
              <a:t>1/22/2017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188A224-2CD8-4A9D-A892-02EFAF660AFD}" type="slidenum">
              <a:rPr lang="en-US" smtClean="0"/>
              <a:t>‹#›</a:t>
            </a:fld>
            <a:endParaRPr lang="en-US"/>
          </a:p>
        </p:txBody>
      </p:sp>
    </p:spTree>
    <p:extLst>
      <p:ext uri="{BB962C8B-B14F-4D97-AF65-F5344CB8AC3E}">
        <p14:creationId xmlns:p14="http://schemas.microsoft.com/office/powerpoint/2010/main" val="10569152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6BBCC1D-6D34-4BB4-81AD-D94EC416E488}" type="datetimeFigureOut">
              <a:rPr lang="en-US" smtClean="0"/>
              <a:t>1/22/2017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188A224-2CD8-4A9D-A892-02EFAF660AFD}" type="slidenum">
              <a:rPr lang="en-US" smtClean="0"/>
              <a:t>‹#›</a:t>
            </a:fld>
            <a:endParaRPr lang="en-US"/>
          </a:p>
        </p:txBody>
      </p:sp>
    </p:spTree>
    <p:extLst>
      <p:ext uri="{BB962C8B-B14F-4D97-AF65-F5344CB8AC3E}">
        <p14:creationId xmlns:p14="http://schemas.microsoft.com/office/powerpoint/2010/main" val="42280109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BBCC1D-6D34-4BB4-81AD-D94EC416E488}" type="datetimeFigureOut">
              <a:rPr lang="en-US" smtClean="0"/>
              <a:t>1/22/2017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188A224-2CD8-4A9D-A892-02EFAF660AFD}" type="slidenum">
              <a:rPr lang="en-US" smtClean="0"/>
              <a:t>‹#›</a:t>
            </a:fld>
            <a:endParaRPr lang="en-US"/>
          </a:p>
        </p:txBody>
      </p:sp>
    </p:spTree>
    <p:extLst>
      <p:ext uri="{BB962C8B-B14F-4D97-AF65-F5344CB8AC3E}">
        <p14:creationId xmlns:p14="http://schemas.microsoft.com/office/powerpoint/2010/main" val="2277311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6BBCC1D-6D34-4BB4-81AD-D94EC416E488}" type="datetimeFigureOut">
              <a:rPr lang="en-US" smtClean="0"/>
              <a:t>1/22/2017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188A224-2CD8-4A9D-A892-02EFAF660AFD}" type="slidenum">
              <a:rPr lang="en-US" smtClean="0"/>
              <a:t>‹#›</a:t>
            </a:fld>
            <a:endParaRPr lang="en-US"/>
          </a:p>
        </p:txBody>
      </p:sp>
    </p:spTree>
    <p:extLst>
      <p:ext uri="{BB962C8B-B14F-4D97-AF65-F5344CB8AC3E}">
        <p14:creationId xmlns:p14="http://schemas.microsoft.com/office/powerpoint/2010/main" val="16200659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6BBCC1D-6D34-4BB4-81AD-D94EC416E488}" type="datetimeFigureOut">
              <a:rPr lang="en-US" smtClean="0"/>
              <a:t>1/22/2017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188A224-2CD8-4A9D-A892-02EFAF660AFD}" type="slidenum">
              <a:rPr lang="en-US" smtClean="0"/>
              <a:t>‹#›</a:t>
            </a:fld>
            <a:endParaRPr lang="en-US"/>
          </a:p>
        </p:txBody>
      </p:sp>
    </p:spTree>
    <p:extLst>
      <p:ext uri="{BB962C8B-B14F-4D97-AF65-F5344CB8AC3E}">
        <p14:creationId xmlns:p14="http://schemas.microsoft.com/office/powerpoint/2010/main" val="10683030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16BBCC1D-6D34-4BB4-81AD-D94EC416E488}" type="datetimeFigureOut">
              <a:rPr lang="en-US" smtClean="0"/>
              <a:t>1/22/2017</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F188A224-2CD8-4A9D-A892-02EFAF660AFD}" type="slidenum">
              <a:rPr lang="en-US" smtClean="0"/>
              <a:t>‹#›</a:t>
            </a:fld>
            <a:endParaRPr lang="en-US"/>
          </a:p>
        </p:txBody>
      </p:sp>
    </p:spTree>
    <p:extLst>
      <p:ext uri="{BB962C8B-B14F-4D97-AF65-F5344CB8AC3E}">
        <p14:creationId xmlns:p14="http://schemas.microsoft.com/office/powerpoint/2010/main" val="21499751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60.pn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190.png"/><Relationship Id="rId5" Type="http://schemas.openxmlformats.org/officeDocument/2006/relationships/image" Target="../media/image180.png"/><Relationship Id="rId4" Type="http://schemas.openxmlformats.org/officeDocument/2006/relationships/image" Target="../media/image170.png"/></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00.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10.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Union and Intersection of Sets</a:t>
            </a:r>
          </a:p>
        </p:txBody>
      </p:sp>
      <p:sp>
        <p:nvSpPr>
          <p:cNvPr id="3" name="Subtitle 2"/>
          <p:cNvSpPr>
            <a:spLocks noGrp="1"/>
          </p:cNvSpPr>
          <p:nvPr>
            <p:ph type="subTitle" idx="1"/>
          </p:nvPr>
        </p:nvSpPr>
        <p:spPr/>
        <p:txBody>
          <a:bodyPr/>
          <a:lstStyle/>
          <a:p>
            <a:r>
              <a:rPr lang="en-US" dirty="0" smtClean="0"/>
              <a:t>Unit 3 Lesson 8</a:t>
            </a:r>
            <a:endParaRPr lang="en-US" dirty="0"/>
          </a:p>
        </p:txBody>
      </p:sp>
      <p:pic>
        <p:nvPicPr>
          <p:cNvPr id="7" name="Picture 2" descr="C:\Users\nicart\Dropbox\algebra 1\Horizontal Logo.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7831" y="691223"/>
            <a:ext cx="8229600" cy="1036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0205734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9050"/>
            <a:ext cx="8229600" cy="365760"/>
          </a:xfrm>
        </p:spPr>
        <p:txBody>
          <a:bodyPr>
            <a:normAutofit/>
          </a:bodyPr>
          <a:lstStyle/>
          <a:p>
            <a:pPr algn="l"/>
            <a:r>
              <a:rPr lang="en-US" sz="1700" b="1" dirty="0">
                <a:latin typeface="Cambria" panose="02040503050406030204" pitchFamily="18" charset="0"/>
              </a:rPr>
              <a:t>UNION AND INTERSECTION OF SETS</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228600" y="742950"/>
                <a:ext cx="8686800" cy="4114800"/>
              </a:xfrm>
            </p:spPr>
            <p:txBody>
              <a:bodyPr>
                <a:normAutofit/>
              </a:bodyPr>
              <a:lstStyle/>
              <a:p>
                <a:pPr marL="0" indent="0">
                  <a:buNone/>
                </a:pPr>
                <a:r>
                  <a:rPr lang="en-US" sz="2400" b="1" dirty="0">
                    <a:solidFill>
                      <a:srgbClr val="0070C0"/>
                    </a:solidFill>
                    <a:ea typeface="Calibri"/>
                    <a:cs typeface="Times New Roman"/>
                  </a:rPr>
                  <a:t>INTERSECTION </a:t>
                </a:r>
                <a:r>
                  <a:rPr lang="en-US" sz="2400" b="1" dirty="0">
                    <a:solidFill>
                      <a:srgbClr val="0070C0"/>
                    </a:solidFill>
                  </a:rPr>
                  <a:t>OF SETS </a:t>
                </a:r>
                <a:endParaRPr lang="en-US" sz="2400" dirty="0">
                  <a:solidFill>
                    <a:srgbClr val="0070C0"/>
                  </a:solidFill>
                </a:endParaRPr>
              </a:p>
              <a:p>
                <a:pPr marL="0" indent="0">
                  <a:buNone/>
                </a:pPr>
                <a:r>
                  <a:rPr lang="en-US" sz="2400" dirty="0"/>
                  <a:t>The intersection of sets is the set elements that are </a:t>
                </a:r>
                <a:r>
                  <a:rPr lang="en-US" sz="2400" b="1" dirty="0"/>
                  <a:t>COMMON</a:t>
                </a:r>
                <a:r>
                  <a:rPr lang="en-US" sz="2400" dirty="0"/>
                  <a:t> to two or more sets.</a:t>
                </a:r>
              </a:p>
              <a:p>
                <a:pPr marL="400050" lvl="1" indent="0">
                  <a:buNone/>
                </a:pPr>
                <a:r>
                  <a:rPr lang="en-US" sz="2400" b="1" dirty="0" smtClean="0">
                    <a:solidFill>
                      <a:srgbClr val="0070C0"/>
                    </a:solidFill>
                  </a:rPr>
                  <a:t>Example</a:t>
                </a:r>
                <a:r>
                  <a:rPr lang="en-US" sz="2400" b="1" dirty="0">
                    <a:solidFill>
                      <a:srgbClr val="0070C0"/>
                    </a:solidFill>
                  </a:rPr>
                  <a:t>:</a:t>
                </a:r>
                <a:endParaRPr lang="en-US" sz="2400" dirty="0">
                  <a:solidFill>
                    <a:srgbClr val="0070C0"/>
                  </a:solidFill>
                </a:endParaRPr>
              </a:p>
              <a:p>
                <a:pPr marL="401638" lvl="1" indent="0">
                  <a:spcBef>
                    <a:spcPts val="0"/>
                  </a:spcBef>
                  <a:spcAft>
                    <a:spcPts val="600"/>
                  </a:spcAft>
                  <a:buNone/>
                </a:pPr>
                <a:r>
                  <a:rPr lang="en-US" sz="2400" dirty="0" smtClean="0"/>
                  <a:t>B. </a:t>
                </a:r>
                <a:r>
                  <a:rPr lang="en-US" sz="2400" dirty="0"/>
                  <a:t>The intersection of the sets</a:t>
                </a:r>
                <a14:m>
                  <m:oMath xmlns:m="http://schemas.openxmlformats.org/officeDocument/2006/math">
                    <m:r>
                      <a:rPr lang="en-US" sz="2400" b="1" i="1">
                        <a:latin typeface="Cambria Math"/>
                      </a:rPr>
                      <m:t> </m:t>
                    </m:r>
                    <m:r>
                      <a:rPr lang="en-US" sz="2400" b="1" i="1">
                        <a:latin typeface="Cambria Math"/>
                      </a:rPr>
                      <m:t>𝑿</m:t>
                    </m:r>
                    <m:r>
                      <a:rPr lang="en-US" sz="2400" b="1" i="1">
                        <a:latin typeface="Cambria Math"/>
                      </a:rPr>
                      <m:t>=</m:t>
                    </m:r>
                    <m:d>
                      <m:dPr>
                        <m:begChr m:val="{"/>
                        <m:endChr m:val="}"/>
                        <m:ctrlPr>
                          <a:rPr lang="en-US" sz="2400" b="1" i="1">
                            <a:latin typeface="Cambria Math"/>
                          </a:rPr>
                        </m:ctrlPr>
                      </m:dPr>
                      <m:e>
                        <m:r>
                          <a:rPr lang="en-US" sz="2400" b="1" i="1">
                            <a:latin typeface="Cambria Math"/>
                          </a:rPr>
                          <m:t>𝟏</m:t>
                        </m:r>
                        <m:r>
                          <a:rPr lang="en-US" sz="2400" b="1" i="1">
                            <a:latin typeface="Cambria Math"/>
                          </a:rPr>
                          <m:t>,</m:t>
                        </m:r>
                        <m:r>
                          <a:rPr lang="en-US" sz="2400" b="1" i="1">
                            <a:latin typeface="Cambria Math"/>
                          </a:rPr>
                          <m:t>𝟐</m:t>
                        </m:r>
                        <m:r>
                          <a:rPr lang="en-US" sz="2400" b="1" i="1">
                            <a:latin typeface="Cambria Math"/>
                          </a:rPr>
                          <m:t>,</m:t>
                        </m:r>
                        <m:r>
                          <a:rPr lang="en-US" sz="2400" b="1" i="1">
                            <a:latin typeface="Cambria Math"/>
                          </a:rPr>
                          <m:t>𝟑</m:t>
                        </m:r>
                        <m:r>
                          <a:rPr lang="en-US" sz="2400" b="1" i="1">
                            <a:latin typeface="Cambria Math"/>
                          </a:rPr>
                          <m:t>,</m:t>
                        </m:r>
                        <m:r>
                          <a:rPr lang="en-US" sz="2400" b="1" i="1">
                            <a:latin typeface="Cambria Math"/>
                          </a:rPr>
                          <m:t>𝟒</m:t>
                        </m:r>
                        <m:r>
                          <a:rPr lang="en-US" sz="2400" b="1" i="1">
                            <a:latin typeface="Cambria Math"/>
                          </a:rPr>
                          <m:t>,</m:t>
                        </m:r>
                        <m:r>
                          <a:rPr lang="en-US" sz="2400" b="1" i="1">
                            <a:latin typeface="Cambria Math"/>
                          </a:rPr>
                          <m:t>𝟓</m:t>
                        </m:r>
                        <m:r>
                          <a:rPr lang="en-US" sz="2400" b="1" i="1">
                            <a:latin typeface="Cambria Math"/>
                          </a:rPr>
                          <m:t>,</m:t>
                        </m:r>
                        <m:r>
                          <a:rPr lang="en-US" sz="2400" b="1" i="1">
                            <a:latin typeface="Cambria Math"/>
                          </a:rPr>
                          <m:t>𝟔</m:t>
                        </m:r>
                      </m:e>
                    </m:d>
                  </m:oMath>
                </a14:m>
                <a:r>
                  <a:rPr lang="en-US" sz="2400" dirty="0"/>
                  <a:t>, </a:t>
                </a:r>
                <a14:m>
                  <m:oMath xmlns:m="http://schemas.openxmlformats.org/officeDocument/2006/math">
                    <m:r>
                      <a:rPr lang="en-US" sz="2400" b="1" i="1">
                        <a:latin typeface="Cambria Math"/>
                      </a:rPr>
                      <m:t>𝒀</m:t>
                    </m:r>
                    <m:r>
                      <a:rPr lang="en-US" sz="2400" b="1" i="1">
                        <a:latin typeface="Cambria Math"/>
                      </a:rPr>
                      <m:t>=</m:t>
                    </m:r>
                    <m:d>
                      <m:dPr>
                        <m:begChr m:val="{"/>
                        <m:endChr m:val="}"/>
                        <m:ctrlPr>
                          <a:rPr lang="en-US" sz="2400" b="1" i="1">
                            <a:latin typeface="Cambria Math"/>
                          </a:rPr>
                        </m:ctrlPr>
                      </m:dPr>
                      <m:e>
                        <m:r>
                          <a:rPr lang="en-US" sz="2400" b="1" i="1">
                            <a:latin typeface="Cambria Math"/>
                          </a:rPr>
                          <m:t>𝟏</m:t>
                        </m:r>
                        <m:r>
                          <a:rPr lang="en-US" sz="2400" b="1" i="1">
                            <a:latin typeface="Cambria Math"/>
                          </a:rPr>
                          <m:t>,</m:t>
                        </m:r>
                        <m:r>
                          <a:rPr lang="en-US" sz="2400" b="1" i="1">
                            <a:latin typeface="Cambria Math"/>
                          </a:rPr>
                          <m:t>𝟑</m:t>
                        </m:r>
                        <m:r>
                          <a:rPr lang="en-US" sz="2400" b="1" i="1">
                            <a:latin typeface="Cambria Math"/>
                          </a:rPr>
                          <m:t>,</m:t>
                        </m:r>
                        <m:r>
                          <a:rPr lang="en-US" sz="2400" b="1" i="1">
                            <a:latin typeface="Cambria Math"/>
                          </a:rPr>
                          <m:t>𝟓</m:t>
                        </m:r>
                        <m:r>
                          <a:rPr lang="en-US" sz="2400" b="1" i="1">
                            <a:latin typeface="Cambria Math"/>
                          </a:rPr>
                          <m:t>,</m:t>
                        </m:r>
                        <m:r>
                          <a:rPr lang="en-US" sz="2400" b="1" i="1">
                            <a:latin typeface="Cambria Math"/>
                          </a:rPr>
                          <m:t>𝟕</m:t>
                        </m:r>
                        <m:r>
                          <a:rPr lang="en-US" sz="2400" b="1" i="1">
                            <a:latin typeface="Cambria Math"/>
                          </a:rPr>
                          <m:t>,</m:t>
                        </m:r>
                        <m:r>
                          <a:rPr lang="en-US" sz="2400" b="1" i="1">
                            <a:latin typeface="Cambria Math"/>
                          </a:rPr>
                          <m:t>𝟗</m:t>
                        </m:r>
                        <m:r>
                          <a:rPr lang="en-US" sz="2400" b="1" i="1">
                            <a:latin typeface="Cambria Math"/>
                          </a:rPr>
                          <m:t>,</m:t>
                        </m:r>
                        <m:r>
                          <a:rPr lang="en-US" sz="2400" b="1" i="1">
                            <a:latin typeface="Cambria Math"/>
                          </a:rPr>
                          <m:t>𝟏𝟏</m:t>
                        </m:r>
                      </m:e>
                    </m:d>
                  </m:oMath>
                </a14:m>
                <a:r>
                  <a:rPr lang="en-US" sz="2400" dirty="0"/>
                  <a:t> and </a:t>
                </a:r>
                <a14:m>
                  <m:oMath xmlns:m="http://schemas.openxmlformats.org/officeDocument/2006/math">
                    <m:r>
                      <a:rPr lang="en-US" sz="2400" b="1" i="1">
                        <a:latin typeface="Cambria Math"/>
                      </a:rPr>
                      <m:t>𝒁</m:t>
                    </m:r>
                    <m:r>
                      <a:rPr lang="en-US" sz="2400" b="1" i="1">
                        <a:latin typeface="Cambria Math"/>
                      </a:rPr>
                      <m:t>=</m:t>
                    </m:r>
                    <m:d>
                      <m:dPr>
                        <m:begChr m:val="{"/>
                        <m:endChr m:val="}"/>
                        <m:ctrlPr>
                          <a:rPr lang="en-US" sz="2400" b="1" i="1">
                            <a:latin typeface="Cambria Math"/>
                          </a:rPr>
                        </m:ctrlPr>
                      </m:dPr>
                      <m:e>
                        <m:r>
                          <a:rPr lang="en-US" sz="2400" b="1" i="1">
                            <a:latin typeface="Cambria Math"/>
                          </a:rPr>
                          <m:t>𝟐</m:t>
                        </m:r>
                        <m:r>
                          <a:rPr lang="en-US" sz="2400" b="1" i="1">
                            <a:latin typeface="Cambria Math"/>
                          </a:rPr>
                          <m:t>,</m:t>
                        </m:r>
                        <m:r>
                          <a:rPr lang="en-US" sz="2400" b="1" i="1">
                            <a:latin typeface="Cambria Math"/>
                          </a:rPr>
                          <m:t>𝟑</m:t>
                        </m:r>
                        <m:r>
                          <a:rPr lang="en-US" sz="2400" b="1" i="1">
                            <a:latin typeface="Cambria Math"/>
                          </a:rPr>
                          <m:t>,</m:t>
                        </m:r>
                        <m:r>
                          <a:rPr lang="en-US" sz="2400" b="1" i="1">
                            <a:latin typeface="Cambria Math"/>
                          </a:rPr>
                          <m:t>𝟓</m:t>
                        </m:r>
                        <m:r>
                          <a:rPr lang="en-US" sz="2400" b="1" i="1">
                            <a:latin typeface="Cambria Math"/>
                          </a:rPr>
                          <m:t>,</m:t>
                        </m:r>
                        <m:r>
                          <a:rPr lang="en-US" sz="2400" b="1" i="1">
                            <a:latin typeface="Cambria Math"/>
                          </a:rPr>
                          <m:t>𝟕</m:t>
                        </m:r>
                        <m:r>
                          <a:rPr lang="en-US" sz="2400" b="1" i="1">
                            <a:latin typeface="Cambria Math"/>
                          </a:rPr>
                          <m:t>,</m:t>
                        </m:r>
                        <m:r>
                          <a:rPr lang="en-US" sz="2400" b="1" i="1">
                            <a:latin typeface="Cambria Math"/>
                          </a:rPr>
                          <m:t>𝟏𝟏</m:t>
                        </m:r>
                      </m:e>
                    </m:d>
                  </m:oMath>
                </a14:m>
                <a:r>
                  <a:rPr lang="en-US" sz="2400" dirty="0"/>
                  <a:t> consists of all elements belonging to </a:t>
                </a:r>
                <a14:m>
                  <m:oMath xmlns:m="http://schemas.openxmlformats.org/officeDocument/2006/math">
                    <m:r>
                      <a:rPr lang="en-US" sz="2400" b="1" i="1">
                        <a:latin typeface="Cambria Math"/>
                      </a:rPr>
                      <m:t>𝑿</m:t>
                    </m:r>
                  </m:oMath>
                </a14:m>
                <a:r>
                  <a:rPr lang="en-US" sz="2400" dirty="0"/>
                  <a:t> </a:t>
                </a:r>
                <a:r>
                  <a:rPr lang="en-US" sz="2400" b="1" dirty="0"/>
                  <a:t>AND</a:t>
                </a:r>
                <a:r>
                  <a:rPr lang="en-US" sz="2400" dirty="0"/>
                  <a:t> to </a:t>
                </a:r>
                <a14:m>
                  <m:oMath xmlns:m="http://schemas.openxmlformats.org/officeDocument/2006/math">
                    <m:r>
                      <a:rPr lang="en-US" sz="2400" b="1" i="1">
                        <a:latin typeface="Cambria Math"/>
                      </a:rPr>
                      <m:t>𝒀</m:t>
                    </m:r>
                  </m:oMath>
                </a14:m>
                <a:r>
                  <a:rPr lang="en-US" sz="2400" b="1" dirty="0"/>
                  <a:t> AND</a:t>
                </a:r>
                <a:r>
                  <a:rPr lang="en-US" sz="2400" dirty="0"/>
                  <a:t> to </a:t>
                </a:r>
                <a14:m>
                  <m:oMath xmlns:m="http://schemas.openxmlformats.org/officeDocument/2006/math">
                    <m:r>
                      <a:rPr lang="en-US" sz="2400" b="1" i="1">
                        <a:latin typeface="Cambria Math"/>
                      </a:rPr>
                      <m:t>𝒁</m:t>
                    </m:r>
                  </m:oMath>
                </a14:m>
                <a:r>
                  <a:rPr lang="en-US" sz="2400" dirty="0">
                    <a:ea typeface="Calibri"/>
                    <a:cs typeface="Times New Roman"/>
                  </a:rPr>
                  <a:t>.</a:t>
                </a: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228600" y="742950"/>
                <a:ext cx="8686800" cy="4114800"/>
              </a:xfrm>
              <a:blipFill rotWithShape="1">
                <a:blip r:embed="rId2"/>
                <a:stretch>
                  <a:fillRect l="-1123" t="-1185" r="-491"/>
                </a:stretch>
              </a:blipFill>
            </p:spPr>
            <p:txBody>
              <a:bodyPr/>
              <a:lstStyle/>
              <a:p>
                <a:r>
                  <a:rPr lang="en-US">
                    <a:noFill/>
                  </a:rPr>
                  <a:t> </a:t>
                </a:r>
              </a:p>
            </p:txBody>
          </p:sp>
        </mc:Fallback>
      </mc:AlternateContent>
      <p:pic>
        <p:nvPicPr>
          <p:cNvPr id="5" name="Picture 2" descr="C:\Users\nicart\Dropbox\algebra 1\Horizontal Logo (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a14="http://schemas.microsoft.com/office/drawing/2010/main">
        <mc:Choice Requires="a14">
          <p:sp>
            <p:nvSpPr>
              <p:cNvPr id="6" name="Rectangle 5"/>
              <p:cNvSpPr/>
              <p:nvPr/>
            </p:nvSpPr>
            <p:spPr>
              <a:xfrm>
                <a:off x="1371600" y="3562350"/>
                <a:ext cx="6400800" cy="914400"/>
              </a:xfrm>
              <a:prstGeom prst="rect">
                <a:avLst/>
              </a:pr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600"/>
                  </a:spcAft>
                </a:pPr>
                <a14:m>
                  <m:oMathPara xmlns:m="http://schemas.openxmlformats.org/officeDocument/2006/math">
                    <m:oMathParaPr>
                      <m:jc m:val="centerGroup"/>
                    </m:oMathParaPr>
                    <m:oMath xmlns:m="http://schemas.openxmlformats.org/officeDocument/2006/math">
                      <m:r>
                        <a:rPr lang="en-US" sz="2400" b="1" i="1">
                          <a:solidFill>
                            <a:srgbClr val="211D1E"/>
                          </a:solidFill>
                          <a:latin typeface="Cambria Math"/>
                          <a:ea typeface="Calibri"/>
                          <a:cs typeface="Museo Sans 100"/>
                        </a:rPr>
                        <m:t>𝑿</m:t>
                      </m:r>
                      <m:r>
                        <a:rPr lang="en-US" sz="2400" b="1" i="1">
                          <a:solidFill>
                            <a:srgbClr val="211D1E"/>
                          </a:solidFill>
                          <a:latin typeface="Cambria Math"/>
                          <a:ea typeface="Calibri"/>
                          <a:cs typeface="Museo Sans 100"/>
                        </a:rPr>
                        <m:t>∩</m:t>
                      </m:r>
                      <m:r>
                        <a:rPr lang="en-US" sz="2400" b="1" i="1">
                          <a:solidFill>
                            <a:srgbClr val="211D1E"/>
                          </a:solidFill>
                          <a:latin typeface="Cambria Math"/>
                          <a:ea typeface="Calibri"/>
                          <a:cs typeface="Museo Sans 100"/>
                        </a:rPr>
                        <m:t>𝒀</m:t>
                      </m:r>
                      <m:r>
                        <a:rPr lang="en-US" sz="2400" b="1" i="1">
                          <a:solidFill>
                            <a:srgbClr val="211D1E"/>
                          </a:solidFill>
                          <a:latin typeface="Cambria Math"/>
                          <a:ea typeface="Calibri"/>
                          <a:cs typeface="Museo Sans 100"/>
                        </a:rPr>
                        <m:t>∩</m:t>
                      </m:r>
                      <m:r>
                        <a:rPr lang="en-US" sz="2400" b="1" i="1">
                          <a:solidFill>
                            <a:srgbClr val="211D1E"/>
                          </a:solidFill>
                          <a:latin typeface="Cambria Math"/>
                          <a:ea typeface="Calibri"/>
                          <a:cs typeface="Museo Sans 100"/>
                        </a:rPr>
                        <m:t>𝒁</m:t>
                      </m:r>
                      <m:r>
                        <a:rPr lang="en-US" sz="2400" b="1" i="1">
                          <a:solidFill>
                            <a:srgbClr val="211D1E"/>
                          </a:solidFill>
                          <a:latin typeface="Cambria Math"/>
                          <a:ea typeface="Calibri"/>
                          <a:cs typeface="Museo Sans 100"/>
                        </a:rPr>
                        <m:t>=</m:t>
                      </m:r>
                      <m:d>
                        <m:dPr>
                          <m:begChr m:val="{"/>
                          <m:endChr m:val="}"/>
                          <m:ctrlPr>
                            <a:rPr lang="en-US" sz="2400" b="1" i="1">
                              <a:solidFill>
                                <a:srgbClr val="211D1E"/>
                              </a:solidFill>
                              <a:effectLst/>
                              <a:latin typeface="Cambria Math"/>
                              <a:cs typeface="Museo Sans 100"/>
                            </a:rPr>
                          </m:ctrlPr>
                        </m:dPr>
                        <m:e>
                          <m:r>
                            <a:rPr lang="en-US" sz="2400" b="1" i="1">
                              <a:solidFill>
                                <a:srgbClr val="211D1E"/>
                              </a:solidFill>
                              <a:effectLst/>
                              <a:latin typeface="Cambria Math"/>
                              <a:ea typeface="Calibri"/>
                              <a:cs typeface="Museo Sans 100"/>
                            </a:rPr>
                            <m:t>𝟑</m:t>
                          </m:r>
                          <m:r>
                            <a:rPr lang="en-US" sz="2400" b="1" i="1">
                              <a:solidFill>
                                <a:srgbClr val="211D1E"/>
                              </a:solidFill>
                              <a:effectLst/>
                              <a:latin typeface="Cambria Math"/>
                              <a:ea typeface="Calibri"/>
                              <a:cs typeface="Museo Sans 100"/>
                            </a:rPr>
                            <m:t>,</m:t>
                          </m:r>
                          <m:r>
                            <a:rPr lang="en-US" sz="2400" b="1" i="1">
                              <a:solidFill>
                                <a:srgbClr val="211D1E"/>
                              </a:solidFill>
                              <a:effectLst/>
                              <a:latin typeface="Cambria Math"/>
                              <a:ea typeface="Calibri"/>
                              <a:cs typeface="Museo Sans 100"/>
                            </a:rPr>
                            <m:t>𝟓</m:t>
                          </m:r>
                          <m:r>
                            <a:rPr lang="en-US" sz="2400" b="1" i="1">
                              <a:solidFill>
                                <a:srgbClr val="211D1E"/>
                              </a:solidFill>
                              <a:effectLst/>
                              <a:latin typeface="Cambria Math"/>
                              <a:ea typeface="Calibri"/>
                              <a:cs typeface="Museo Sans 100"/>
                            </a:rPr>
                            <m:t>,</m:t>
                          </m:r>
                          <m:r>
                            <a:rPr lang="en-US" sz="2400" b="1" i="1">
                              <a:solidFill>
                                <a:srgbClr val="211D1E"/>
                              </a:solidFill>
                              <a:effectLst/>
                              <a:latin typeface="Cambria Math"/>
                              <a:ea typeface="Calibri"/>
                              <a:cs typeface="Museo Sans 100"/>
                            </a:rPr>
                            <m:t>𝟕</m:t>
                          </m:r>
                        </m:e>
                      </m:d>
                    </m:oMath>
                  </m:oMathPara>
                </a14:m>
                <a:endParaRPr lang="en-US" sz="2400" dirty="0">
                  <a:ea typeface="Calibri"/>
                  <a:cs typeface="Times New Roman"/>
                </a:endParaRPr>
              </a:p>
            </p:txBody>
          </p:sp>
        </mc:Choice>
        <mc:Fallback xmlns="">
          <p:sp>
            <p:nvSpPr>
              <p:cNvPr id="6" name="Rectangle 5"/>
              <p:cNvSpPr>
                <a:spLocks noRot="1" noChangeAspect="1" noMove="1" noResize="1" noEditPoints="1" noAdjustHandles="1" noChangeArrowheads="1" noChangeShapeType="1" noTextEdit="1"/>
              </p:cNvSpPr>
              <p:nvPr/>
            </p:nvSpPr>
            <p:spPr>
              <a:xfrm>
                <a:off x="1371600" y="3562350"/>
                <a:ext cx="6400800" cy="914400"/>
              </a:xfrm>
              <a:prstGeom prst="rect">
                <a:avLst/>
              </a:prstGeom>
              <a:blipFill rotWithShape="1">
                <a:blip r:embed="rId4"/>
                <a:stretch>
                  <a:fillRect/>
                </a:stretch>
              </a:blipFill>
              <a:ln>
                <a:noFill/>
              </a:ln>
            </p:spPr>
            <p:txBody>
              <a:bodyPr/>
              <a:lstStyle/>
              <a:p>
                <a:r>
                  <a:rPr lang="en-US">
                    <a:noFill/>
                  </a:rPr>
                  <a:t> </a:t>
                </a:r>
              </a:p>
            </p:txBody>
          </p:sp>
        </mc:Fallback>
      </mc:AlternateContent>
    </p:spTree>
    <p:extLst>
      <p:ext uri="{BB962C8B-B14F-4D97-AF65-F5344CB8AC3E}">
        <p14:creationId xmlns:p14="http://schemas.microsoft.com/office/powerpoint/2010/main" val="173934127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9050"/>
            <a:ext cx="8229600" cy="365760"/>
          </a:xfrm>
        </p:spPr>
        <p:txBody>
          <a:bodyPr>
            <a:normAutofit/>
          </a:bodyPr>
          <a:lstStyle/>
          <a:p>
            <a:pPr algn="l"/>
            <a:r>
              <a:rPr lang="en-US" sz="1700" b="1" dirty="0">
                <a:latin typeface="Cambria" panose="02040503050406030204" pitchFamily="18" charset="0"/>
              </a:rPr>
              <a:t>UNION AND INTERSECTION OF SETS</a:t>
            </a:r>
          </a:p>
        </p:txBody>
      </p:sp>
      <p:sp>
        <p:nvSpPr>
          <p:cNvPr id="3" name="Content Placeholder 2"/>
          <p:cNvSpPr>
            <a:spLocks noGrp="1"/>
          </p:cNvSpPr>
          <p:nvPr>
            <p:ph idx="1"/>
          </p:nvPr>
        </p:nvSpPr>
        <p:spPr>
          <a:xfrm>
            <a:off x="228600" y="742950"/>
            <a:ext cx="8686800" cy="4114800"/>
          </a:xfrm>
        </p:spPr>
        <p:txBody>
          <a:bodyPr>
            <a:normAutofit/>
          </a:bodyPr>
          <a:lstStyle/>
          <a:p>
            <a:pPr marL="0" indent="0">
              <a:buNone/>
            </a:pPr>
            <a:r>
              <a:rPr lang="en-US" sz="2400" b="1" dirty="0">
                <a:solidFill>
                  <a:srgbClr val="0070C0"/>
                </a:solidFill>
              </a:rPr>
              <a:t>Sample Problem </a:t>
            </a:r>
            <a:r>
              <a:rPr lang="en-US" sz="2400" b="1" dirty="0" smtClean="0">
                <a:solidFill>
                  <a:srgbClr val="0070C0"/>
                </a:solidFill>
              </a:rPr>
              <a:t>3</a:t>
            </a:r>
            <a:r>
              <a:rPr lang="en-US" sz="2400" dirty="0" smtClean="0"/>
              <a:t>: </a:t>
            </a:r>
            <a:r>
              <a:rPr lang="en-US" sz="2400" dirty="0"/>
              <a:t>Find each union of the given sets.</a:t>
            </a:r>
          </a:p>
          <a:p>
            <a:pPr marL="0" indent="0">
              <a:buNone/>
            </a:pPr>
            <a:endParaRPr lang="en-US" sz="2400" dirty="0"/>
          </a:p>
        </p:txBody>
      </p:sp>
      <p:pic>
        <p:nvPicPr>
          <p:cNvPr id="5" name="Picture 2" descr="C:\Users\nicart\Dropbox\algebra 1\Horizontal Logo (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a14="http://schemas.microsoft.com/office/drawing/2010/main">
        <mc:Choice Requires="a14">
          <p:graphicFrame>
            <p:nvGraphicFramePr>
              <p:cNvPr id="6" name="Table 5"/>
              <p:cNvGraphicFramePr>
                <a:graphicFrameLocks noGrp="1"/>
              </p:cNvGraphicFramePr>
              <p:nvPr>
                <p:extLst>
                  <p:ext uri="{D42A27DB-BD31-4B8C-83A1-F6EECF244321}">
                    <p14:modId xmlns:p14="http://schemas.microsoft.com/office/powerpoint/2010/main" val="3710740629"/>
                  </p:ext>
                </p:extLst>
              </p:nvPr>
            </p:nvGraphicFramePr>
            <p:xfrm>
              <a:off x="304800" y="1123950"/>
              <a:ext cx="8686800" cy="3657600"/>
            </p:xfrm>
            <a:graphic>
              <a:graphicData uri="http://schemas.openxmlformats.org/drawingml/2006/table">
                <a:tbl>
                  <a:tblPr firstRow="1" firstCol="1" bandRow="1"/>
                  <a:tblGrid>
                    <a:gridCol w="457200"/>
                    <a:gridCol w="2743200"/>
                    <a:gridCol w="5486400"/>
                  </a:tblGrid>
                  <a:tr h="914400">
                    <a:tc>
                      <a:txBody>
                        <a:bodyPr/>
                        <a:lstStyle/>
                        <a:p>
                          <a:pPr marL="0" marR="0" lvl="0" indent="0">
                            <a:spcBef>
                              <a:spcPts val="0"/>
                            </a:spcBef>
                            <a:spcAft>
                              <a:spcPts val="0"/>
                            </a:spcAft>
                            <a:buFont typeface="+mj-lt"/>
                            <a:buNone/>
                          </a:pPr>
                          <a:r>
                            <a:rPr lang="en-US" sz="2000" dirty="0" smtClean="0">
                              <a:effectLst/>
                              <a:latin typeface="Calibri"/>
                              <a:ea typeface="Times New Roman"/>
                              <a:cs typeface="Times New Roman"/>
                            </a:rPr>
                            <a:t>A.</a:t>
                          </a:r>
                          <a:endParaRPr lang="en-US" sz="2000" dirty="0">
                            <a:effectLst/>
                            <a:latin typeface="Calibri"/>
                            <a:ea typeface="Calibri"/>
                            <a:cs typeface="Times New Roman"/>
                          </a:endParaRPr>
                        </a:p>
                      </a:txBody>
                      <a:tcPr marL="68580" marR="68580" marT="0" marB="0">
                        <a:lnL>
                          <a:noFill/>
                        </a:lnL>
                        <a:lnR>
                          <a:noFill/>
                        </a:lnR>
                        <a:lnT>
                          <a:noFill/>
                        </a:lnT>
                        <a:lnB>
                          <a:noFill/>
                        </a:lnB>
                      </a:tcPr>
                    </a:tc>
                    <a:tc>
                      <a:txBody>
                        <a:bodyPr/>
                        <a:lstStyle/>
                        <a:p>
                          <a:pPr marL="0" marR="0">
                            <a:spcBef>
                              <a:spcPts val="0"/>
                            </a:spcBef>
                            <a:spcAft>
                              <a:spcPts val="0"/>
                            </a:spcAft>
                          </a:pPr>
                          <a14:m>
                            <m:oMathPara xmlns:m="http://schemas.openxmlformats.org/officeDocument/2006/math">
                              <m:oMathParaPr>
                                <m:jc m:val="left"/>
                              </m:oMathParaPr>
                              <m:oMath xmlns:m="http://schemas.openxmlformats.org/officeDocument/2006/math">
                                <m:r>
                                  <a:rPr lang="en-US" sz="2000" b="1" i="1">
                                    <a:effectLst/>
                                    <a:latin typeface="Cambria Math"/>
                                    <a:ea typeface="Calibri"/>
                                    <a:cs typeface="Times New Roman"/>
                                  </a:rPr>
                                  <m:t>𝑨</m:t>
                                </m:r>
                                <m:r>
                                  <a:rPr lang="en-US" sz="2000" b="1" i="1">
                                    <a:effectLst/>
                                    <a:latin typeface="Cambria Math"/>
                                    <a:ea typeface="Calibri"/>
                                    <a:cs typeface="Times New Roman"/>
                                  </a:rPr>
                                  <m:t>=</m:t>
                                </m:r>
                                <m:d>
                                  <m:dPr>
                                    <m:begChr m:val="{"/>
                                    <m:endChr m:val="}"/>
                                    <m:ctrlPr>
                                      <a:rPr lang="en-US" sz="2000" b="1" i="1">
                                        <a:effectLst/>
                                        <a:latin typeface="Cambria Math"/>
                                        <a:ea typeface="Calibri"/>
                                        <a:cs typeface="Times New Roman"/>
                                      </a:rPr>
                                    </m:ctrlPr>
                                  </m:dPr>
                                  <m:e>
                                    <m:r>
                                      <a:rPr lang="en-US" sz="2000" b="1" i="1">
                                        <a:effectLst/>
                                        <a:latin typeface="Cambria Math"/>
                                        <a:ea typeface="Calibri"/>
                                        <a:cs typeface="Times New Roman"/>
                                      </a:rPr>
                                      <m:t>𝟕</m:t>
                                    </m:r>
                                    <m:r>
                                      <a:rPr lang="en-US" sz="2000" b="1" i="1">
                                        <a:effectLst/>
                                        <a:latin typeface="Cambria Math"/>
                                        <a:ea typeface="Calibri"/>
                                        <a:cs typeface="Times New Roman"/>
                                      </a:rPr>
                                      <m:t>,</m:t>
                                    </m:r>
                                    <m:r>
                                      <a:rPr lang="en-US" sz="2000" b="1" i="1">
                                        <a:effectLst/>
                                        <a:latin typeface="Cambria Math"/>
                                        <a:ea typeface="Calibri"/>
                                        <a:cs typeface="Times New Roman"/>
                                      </a:rPr>
                                      <m:t>𝟏𝟏</m:t>
                                    </m:r>
                                    <m:r>
                                      <a:rPr lang="en-US" sz="2000" b="1" i="1">
                                        <a:effectLst/>
                                        <a:latin typeface="Cambria Math"/>
                                        <a:ea typeface="Calibri"/>
                                        <a:cs typeface="Times New Roman"/>
                                      </a:rPr>
                                      <m:t>,</m:t>
                                    </m:r>
                                    <m:r>
                                      <a:rPr lang="en-US" sz="2000" b="1" i="1">
                                        <a:effectLst/>
                                        <a:latin typeface="Cambria Math"/>
                                        <a:ea typeface="Calibri"/>
                                        <a:cs typeface="Times New Roman"/>
                                      </a:rPr>
                                      <m:t>𝟏𝟑</m:t>
                                    </m:r>
                                    <m:r>
                                      <a:rPr lang="en-US" sz="2000" b="1" i="1">
                                        <a:effectLst/>
                                        <a:latin typeface="Cambria Math"/>
                                        <a:ea typeface="Calibri"/>
                                        <a:cs typeface="Times New Roman"/>
                                      </a:rPr>
                                      <m:t>,</m:t>
                                    </m:r>
                                    <m:r>
                                      <a:rPr lang="en-US" sz="2000" b="1" i="1">
                                        <a:effectLst/>
                                        <a:latin typeface="Cambria Math"/>
                                        <a:ea typeface="Calibri"/>
                                        <a:cs typeface="Times New Roman"/>
                                      </a:rPr>
                                      <m:t>𝟏𝟕</m:t>
                                    </m:r>
                                  </m:e>
                                </m:d>
                              </m:oMath>
                            </m:oMathPara>
                          </a14:m>
                          <a:endParaRPr lang="en-US" sz="2000" dirty="0">
                            <a:effectLst/>
                            <a:latin typeface="Calibri"/>
                            <a:ea typeface="Calibri"/>
                            <a:cs typeface="Times New Roman"/>
                          </a:endParaRPr>
                        </a:p>
                      </a:txBody>
                      <a:tcPr marL="68580" marR="68580" marT="0" marB="0">
                        <a:lnL>
                          <a:noFill/>
                        </a:lnL>
                        <a:lnR>
                          <a:noFill/>
                        </a:lnR>
                        <a:lnT>
                          <a:noFill/>
                        </a:lnT>
                        <a:lnB>
                          <a:noFill/>
                        </a:lnB>
                      </a:tcPr>
                    </a:tc>
                    <a:tc>
                      <a:txBody>
                        <a:bodyPr/>
                        <a:lstStyle/>
                        <a:p>
                          <a:pPr marL="0" marR="0">
                            <a:spcBef>
                              <a:spcPts val="0"/>
                            </a:spcBef>
                            <a:spcAft>
                              <a:spcPts val="0"/>
                            </a:spcAft>
                          </a:pPr>
                          <a14:m>
                            <m:oMathPara xmlns:m="http://schemas.openxmlformats.org/officeDocument/2006/math">
                              <m:oMathParaPr>
                                <m:jc m:val="left"/>
                              </m:oMathParaPr>
                              <m:oMath xmlns:m="http://schemas.openxmlformats.org/officeDocument/2006/math">
                                <m:r>
                                  <a:rPr lang="en-US" sz="2000" b="1" i="1">
                                    <a:effectLst/>
                                    <a:latin typeface="Cambria Math"/>
                                    <a:ea typeface="Calibri"/>
                                    <a:cs typeface="Times New Roman"/>
                                  </a:rPr>
                                  <m:t>𝑩</m:t>
                                </m:r>
                                <m:r>
                                  <a:rPr lang="en-US" sz="2000" b="1" i="1">
                                    <a:effectLst/>
                                    <a:latin typeface="Cambria Math"/>
                                    <a:ea typeface="Calibri"/>
                                    <a:cs typeface="Times New Roman"/>
                                  </a:rPr>
                                  <m:t>=</m:t>
                                </m:r>
                                <m:d>
                                  <m:dPr>
                                    <m:begChr m:val="{"/>
                                    <m:endChr m:val="}"/>
                                    <m:ctrlPr>
                                      <a:rPr lang="en-US" sz="2000" b="1" i="1">
                                        <a:effectLst/>
                                        <a:latin typeface="Cambria Math"/>
                                        <a:ea typeface="Calibri"/>
                                        <a:cs typeface="Times New Roman"/>
                                      </a:rPr>
                                    </m:ctrlPr>
                                  </m:dPr>
                                  <m:e>
                                    <m:r>
                                      <a:rPr lang="en-US" sz="2000" b="1" i="1">
                                        <a:effectLst/>
                                        <a:latin typeface="Cambria Math"/>
                                        <a:ea typeface="Calibri"/>
                                        <a:cs typeface="Times New Roman"/>
                                      </a:rPr>
                                      <m:t>𝒙</m:t>
                                    </m:r>
                                    <m:r>
                                      <a:rPr lang="en-US" sz="2000" b="1" i="1">
                                        <a:effectLst/>
                                        <a:latin typeface="Cambria Math"/>
                                        <a:ea typeface="Calibri"/>
                                        <a:cs typeface="Times New Roman"/>
                                      </a:rPr>
                                      <m:t>|</m:t>
                                    </m:r>
                                    <m:r>
                                      <a:rPr lang="en-US" sz="2000" b="1" i="1">
                                        <a:effectLst/>
                                        <a:latin typeface="Cambria Math"/>
                                        <a:ea typeface="Calibri"/>
                                        <a:cs typeface="Times New Roman"/>
                                      </a:rPr>
                                      <m:t>𝒙</m:t>
                                    </m:r>
                                    <m:r>
                                      <a:rPr lang="en-US" sz="2000" b="1" i="1">
                                        <a:effectLst/>
                                        <a:latin typeface="Cambria Math"/>
                                        <a:ea typeface="Calibri"/>
                                        <a:cs typeface="Times New Roman"/>
                                      </a:rPr>
                                      <m:t> </m:t>
                                    </m:r>
                                    <m:r>
                                      <m:rPr>
                                        <m:sty m:val="p"/>
                                      </m:rPr>
                                      <a:rPr lang="en-US" sz="2000">
                                        <a:effectLst/>
                                        <a:latin typeface="Cambria Math"/>
                                        <a:ea typeface="Calibri"/>
                                        <a:cs typeface="Times New Roman"/>
                                      </a:rPr>
                                      <m:t>is</m:t>
                                    </m:r>
                                    <m:r>
                                      <a:rPr lang="en-US" sz="2000">
                                        <a:effectLst/>
                                        <a:latin typeface="Cambria Math"/>
                                        <a:ea typeface="Calibri"/>
                                        <a:cs typeface="Times New Roman"/>
                                      </a:rPr>
                                      <m:t> </m:t>
                                    </m:r>
                                    <m:r>
                                      <m:rPr>
                                        <m:sty m:val="p"/>
                                      </m:rPr>
                                      <a:rPr lang="en-US" sz="2000">
                                        <a:effectLst/>
                                        <a:latin typeface="Cambria Math"/>
                                        <a:ea typeface="Calibri"/>
                                        <a:cs typeface="Times New Roman"/>
                                      </a:rPr>
                                      <m:t>an</m:t>
                                    </m:r>
                                    <m:r>
                                      <a:rPr lang="en-US" sz="2000">
                                        <a:effectLst/>
                                        <a:latin typeface="Cambria Math"/>
                                        <a:ea typeface="Calibri"/>
                                        <a:cs typeface="Times New Roman"/>
                                      </a:rPr>
                                      <m:t> </m:t>
                                    </m:r>
                                    <m:r>
                                      <m:rPr>
                                        <m:sty m:val="p"/>
                                      </m:rPr>
                                      <a:rPr lang="en-US" sz="2000">
                                        <a:effectLst/>
                                        <a:latin typeface="Cambria Math"/>
                                        <a:ea typeface="Calibri"/>
                                        <a:cs typeface="Times New Roman"/>
                                      </a:rPr>
                                      <m:t>odd</m:t>
                                    </m:r>
                                    <m:r>
                                      <a:rPr lang="en-US" sz="2000">
                                        <a:effectLst/>
                                        <a:latin typeface="Cambria Math"/>
                                        <a:ea typeface="Calibri"/>
                                        <a:cs typeface="Times New Roman"/>
                                      </a:rPr>
                                      <m:t> </m:t>
                                    </m:r>
                                    <m:r>
                                      <m:rPr>
                                        <m:sty m:val="p"/>
                                      </m:rPr>
                                      <a:rPr lang="en-US" sz="2000">
                                        <a:effectLst/>
                                        <a:latin typeface="Cambria Math"/>
                                        <a:ea typeface="Calibri"/>
                                        <a:cs typeface="Times New Roman"/>
                                      </a:rPr>
                                      <m:t>number</m:t>
                                    </m:r>
                                    <m:r>
                                      <a:rPr lang="en-US" sz="2000">
                                        <a:effectLst/>
                                        <a:latin typeface="Cambria Math"/>
                                        <a:ea typeface="Calibri"/>
                                        <a:cs typeface="Times New Roman"/>
                                      </a:rPr>
                                      <m:t> </m:t>
                                    </m:r>
                                    <m:r>
                                      <m:rPr>
                                        <m:sty m:val="p"/>
                                      </m:rPr>
                                      <a:rPr lang="en-US" sz="2000">
                                        <a:effectLst/>
                                        <a:latin typeface="Cambria Math"/>
                                        <a:ea typeface="Calibri"/>
                                        <a:cs typeface="Times New Roman"/>
                                      </a:rPr>
                                      <m:t>less</m:t>
                                    </m:r>
                                    <m:r>
                                      <a:rPr lang="en-US" sz="2000">
                                        <a:effectLst/>
                                        <a:latin typeface="Cambria Math"/>
                                        <a:ea typeface="Calibri"/>
                                        <a:cs typeface="Times New Roman"/>
                                      </a:rPr>
                                      <m:t> </m:t>
                                    </m:r>
                                    <m:r>
                                      <m:rPr>
                                        <m:sty m:val="p"/>
                                      </m:rPr>
                                      <a:rPr lang="en-US" sz="2000">
                                        <a:effectLst/>
                                        <a:latin typeface="Cambria Math"/>
                                        <a:ea typeface="Calibri"/>
                                        <a:cs typeface="Times New Roman"/>
                                      </a:rPr>
                                      <m:t>than</m:t>
                                    </m:r>
                                    <m:r>
                                      <a:rPr lang="en-US" sz="2000">
                                        <a:effectLst/>
                                        <a:latin typeface="Cambria Math"/>
                                        <a:ea typeface="Calibri"/>
                                        <a:cs typeface="Times New Roman"/>
                                      </a:rPr>
                                      <m:t> </m:t>
                                    </m:r>
                                    <m:r>
                                      <a:rPr lang="en-US" sz="2000" b="1" i="1">
                                        <a:effectLst/>
                                        <a:latin typeface="Cambria Math"/>
                                        <a:ea typeface="Calibri"/>
                                        <a:cs typeface="Times New Roman"/>
                                      </a:rPr>
                                      <m:t>𝟏𝟔</m:t>
                                    </m:r>
                                  </m:e>
                                </m:d>
                              </m:oMath>
                            </m:oMathPara>
                          </a14:m>
                          <a:endParaRPr lang="en-US" sz="2000" dirty="0">
                            <a:effectLst/>
                            <a:latin typeface="Calibri"/>
                            <a:ea typeface="Calibri"/>
                            <a:cs typeface="Times New Roman"/>
                          </a:endParaRPr>
                        </a:p>
                      </a:txBody>
                      <a:tcPr marL="68580" marR="68580" marT="0" marB="0">
                        <a:lnL>
                          <a:noFill/>
                        </a:lnL>
                        <a:lnR>
                          <a:noFill/>
                        </a:lnR>
                        <a:lnT>
                          <a:noFill/>
                        </a:lnT>
                        <a:lnB>
                          <a:noFill/>
                        </a:lnB>
                      </a:tcPr>
                    </a:tc>
                  </a:tr>
                  <a:tr h="914400">
                    <a:tc>
                      <a:txBody>
                        <a:bodyPr/>
                        <a:lstStyle/>
                        <a:p>
                          <a:pPr marL="0" marR="0" lvl="0" indent="0">
                            <a:spcBef>
                              <a:spcPts val="0"/>
                            </a:spcBef>
                            <a:spcAft>
                              <a:spcPts val="0"/>
                            </a:spcAft>
                            <a:buFont typeface="+mj-lt"/>
                            <a:buNone/>
                          </a:pPr>
                          <a:r>
                            <a:rPr lang="en-US" sz="2000" dirty="0" smtClean="0">
                              <a:effectLst/>
                              <a:latin typeface="Calibri"/>
                              <a:ea typeface="Times New Roman"/>
                              <a:cs typeface="Times New Roman"/>
                            </a:rPr>
                            <a:t>B.</a:t>
                          </a:r>
                          <a:endParaRPr lang="en-US" sz="2000" dirty="0">
                            <a:effectLst/>
                            <a:latin typeface="Calibri"/>
                            <a:ea typeface="Calibri"/>
                            <a:cs typeface="Times New Roman"/>
                          </a:endParaRPr>
                        </a:p>
                      </a:txBody>
                      <a:tcPr marL="68580" marR="68580" marT="0" marB="0">
                        <a:lnL>
                          <a:noFill/>
                        </a:lnL>
                        <a:lnR>
                          <a:noFill/>
                        </a:lnR>
                        <a:lnT>
                          <a:noFill/>
                        </a:lnT>
                        <a:lnB>
                          <a:noFill/>
                        </a:lnB>
                      </a:tcPr>
                    </a:tc>
                    <a:tc>
                      <a:txBody>
                        <a:bodyPr/>
                        <a:lstStyle/>
                        <a:p>
                          <a:pPr marL="0" marR="0">
                            <a:spcBef>
                              <a:spcPts val="0"/>
                            </a:spcBef>
                            <a:spcAft>
                              <a:spcPts val="0"/>
                            </a:spcAft>
                          </a:pPr>
                          <a14:m>
                            <m:oMathPara xmlns:m="http://schemas.openxmlformats.org/officeDocument/2006/math">
                              <m:oMathParaPr>
                                <m:jc m:val="left"/>
                              </m:oMathParaPr>
                              <m:oMath xmlns:m="http://schemas.openxmlformats.org/officeDocument/2006/math">
                                <m:r>
                                  <a:rPr lang="en-US" sz="2000" b="1" i="1">
                                    <a:effectLst/>
                                    <a:latin typeface="Cambria Math"/>
                                    <a:ea typeface="Calibri"/>
                                    <a:cs typeface="Times New Roman"/>
                                  </a:rPr>
                                  <m:t>𝑫</m:t>
                                </m:r>
                                <m:r>
                                  <a:rPr lang="en-US" sz="2000" b="1" i="1">
                                    <a:effectLst/>
                                    <a:latin typeface="Cambria Math"/>
                                    <a:ea typeface="Calibri"/>
                                    <a:cs typeface="Times New Roman"/>
                                  </a:rPr>
                                  <m:t>=</m:t>
                                </m:r>
                                <m:d>
                                  <m:dPr>
                                    <m:begChr m:val="{"/>
                                    <m:endChr m:val="}"/>
                                    <m:ctrlPr>
                                      <a:rPr lang="en-US" sz="2000" b="1" i="1">
                                        <a:effectLst/>
                                        <a:latin typeface="Cambria Math"/>
                                        <a:ea typeface="Calibri"/>
                                        <a:cs typeface="Times New Roman"/>
                                      </a:rPr>
                                    </m:ctrlPr>
                                  </m:dPr>
                                  <m:e>
                                    <m:r>
                                      <a:rPr lang="en-US" sz="2000" b="1" i="1">
                                        <a:effectLst/>
                                        <a:latin typeface="Cambria Math"/>
                                        <a:ea typeface="Calibri"/>
                                        <a:cs typeface="Times New Roman"/>
                                      </a:rPr>
                                      <m:t>𝟏</m:t>
                                    </m:r>
                                    <m:r>
                                      <a:rPr lang="en-US" sz="2000" b="1" i="1">
                                        <a:effectLst/>
                                        <a:latin typeface="Cambria Math"/>
                                        <a:ea typeface="Calibri"/>
                                        <a:cs typeface="Times New Roman"/>
                                      </a:rPr>
                                      <m:t>,</m:t>
                                    </m:r>
                                    <m:r>
                                      <a:rPr lang="en-US" sz="2000" b="1" i="1">
                                        <a:effectLst/>
                                        <a:latin typeface="Cambria Math"/>
                                        <a:ea typeface="Calibri"/>
                                        <a:cs typeface="Times New Roman"/>
                                      </a:rPr>
                                      <m:t>𝟐</m:t>
                                    </m:r>
                                    <m:r>
                                      <a:rPr lang="en-US" sz="2000" b="1" i="1">
                                        <a:effectLst/>
                                        <a:latin typeface="Cambria Math"/>
                                        <a:ea typeface="Calibri"/>
                                        <a:cs typeface="Times New Roman"/>
                                      </a:rPr>
                                      <m:t>,</m:t>
                                    </m:r>
                                    <m:r>
                                      <a:rPr lang="en-US" sz="2000" b="1" i="1">
                                        <a:effectLst/>
                                        <a:latin typeface="Cambria Math"/>
                                        <a:ea typeface="Calibri"/>
                                        <a:cs typeface="Times New Roman"/>
                                      </a:rPr>
                                      <m:t>𝟒</m:t>
                                    </m:r>
                                    <m:r>
                                      <a:rPr lang="en-US" sz="2000" b="1" i="1">
                                        <a:effectLst/>
                                        <a:latin typeface="Cambria Math"/>
                                        <a:ea typeface="Calibri"/>
                                        <a:cs typeface="Times New Roman"/>
                                      </a:rPr>
                                      <m:t>,</m:t>
                                    </m:r>
                                    <m:r>
                                      <a:rPr lang="en-US" sz="2000" b="1" i="1">
                                        <a:effectLst/>
                                        <a:latin typeface="Cambria Math"/>
                                        <a:ea typeface="Calibri"/>
                                        <a:cs typeface="Times New Roman"/>
                                      </a:rPr>
                                      <m:t>𝟖</m:t>
                                    </m:r>
                                    <m:r>
                                      <a:rPr lang="en-US" sz="2000" b="1" i="1">
                                        <a:effectLst/>
                                        <a:latin typeface="Cambria Math"/>
                                        <a:ea typeface="Calibri"/>
                                        <a:cs typeface="Times New Roman"/>
                                      </a:rPr>
                                      <m:t>,</m:t>
                                    </m:r>
                                    <m:r>
                                      <a:rPr lang="en-US" sz="2000" b="1" i="1">
                                        <a:effectLst/>
                                        <a:latin typeface="Cambria Math"/>
                                        <a:ea typeface="Calibri"/>
                                        <a:cs typeface="Times New Roman"/>
                                      </a:rPr>
                                      <m:t>𝟏𝟔</m:t>
                                    </m:r>
                                  </m:e>
                                </m:d>
                              </m:oMath>
                            </m:oMathPara>
                          </a14:m>
                          <a:endParaRPr lang="en-US" sz="2000" dirty="0">
                            <a:effectLst/>
                            <a:latin typeface="Calibri"/>
                            <a:ea typeface="Calibri"/>
                            <a:cs typeface="Times New Roman"/>
                          </a:endParaRPr>
                        </a:p>
                      </a:txBody>
                      <a:tcPr marL="68580" marR="68580" marT="0" marB="0">
                        <a:lnL>
                          <a:noFill/>
                        </a:lnL>
                        <a:lnR>
                          <a:noFill/>
                        </a:lnR>
                        <a:lnT>
                          <a:noFill/>
                        </a:lnT>
                        <a:lnB>
                          <a:noFill/>
                        </a:lnB>
                      </a:tcPr>
                    </a:tc>
                    <a:tc>
                      <a:txBody>
                        <a:bodyPr/>
                        <a:lstStyle/>
                        <a:p>
                          <a:pPr marL="0" marR="0">
                            <a:spcBef>
                              <a:spcPts val="0"/>
                            </a:spcBef>
                            <a:spcAft>
                              <a:spcPts val="0"/>
                            </a:spcAft>
                          </a:pPr>
                          <a14:m>
                            <m:oMathPara xmlns:m="http://schemas.openxmlformats.org/officeDocument/2006/math">
                              <m:oMathParaPr>
                                <m:jc m:val="left"/>
                              </m:oMathParaPr>
                              <m:oMath xmlns:m="http://schemas.openxmlformats.org/officeDocument/2006/math">
                                <m:r>
                                  <a:rPr lang="en-US" sz="2000" b="1" i="1">
                                    <a:effectLst/>
                                    <a:latin typeface="Cambria Math"/>
                                    <a:ea typeface="Calibri"/>
                                    <a:cs typeface="Times New Roman"/>
                                  </a:rPr>
                                  <m:t>𝑬</m:t>
                                </m:r>
                                <m:r>
                                  <a:rPr lang="en-US" sz="2000" b="1" i="1">
                                    <a:effectLst/>
                                    <a:latin typeface="Cambria Math"/>
                                    <a:ea typeface="Calibri"/>
                                    <a:cs typeface="Times New Roman"/>
                                  </a:rPr>
                                  <m:t>=</m:t>
                                </m:r>
                                <m:d>
                                  <m:dPr>
                                    <m:begChr m:val="{"/>
                                    <m:endChr m:val="}"/>
                                    <m:ctrlPr>
                                      <a:rPr lang="en-US" sz="2000" b="1" i="1">
                                        <a:effectLst/>
                                        <a:latin typeface="Cambria Math"/>
                                        <a:ea typeface="Calibri"/>
                                        <a:cs typeface="Times New Roman"/>
                                      </a:rPr>
                                    </m:ctrlPr>
                                  </m:dPr>
                                  <m:e>
                                    <m:r>
                                      <a:rPr lang="en-US" sz="2000" b="1" i="1">
                                        <a:effectLst/>
                                        <a:latin typeface="Cambria Math"/>
                                        <a:ea typeface="Calibri"/>
                                        <a:cs typeface="Times New Roman"/>
                                      </a:rPr>
                                      <m:t>𝒙</m:t>
                                    </m:r>
                                    <m:r>
                                      <a:rPr lang="en-US" sz="2000" b="1" i="1">
                                        <a:effectLst/>
                                        <a:latin typeface="Cambria Math"/>
                                        <a:ea typeface="Calibri"/>
                                        <a:cs typeface="Times New Roman"/>
                                      </a:rPr>
                                      <m:t>|</m:t>
                                    </m:r>
                                    <m:r>
                                      <a:rPr lang="en-US" sz="2000" b="1" i="1">
                                        <a:effectLst/>
                                        <a:latin typeface="Cambria Math"/>
                                        <a:ea typeface="Calibri"/>
                                        <a:cs typeface="Times New Roman"/>
                                      </a:rPr>
                                      <m:t>𝒙</m:t>
                                    </m:r>
                                    <m:r>
                                      <a:rPr lang="en-US" sz="2000" b="1" i="1">
                                        <a:effectLst/>
                                        <a:latin typeface="Cambria Math"/>
                                        <a:ea typeface="Calibri"/>
                                        <a:cs typeface="Times New Roman"/>
                                      </a:rPr>
                                      <m:t> </m:t>
                                    </m:r>
                                    <m:r>
                                      <m:rPr>
                                        <m:sty m:val="p"/>
                                      </m:rPr>
                                      <a:rPr lang="en-US" sz="2000">
                                        <a:effectLst/>
                                        <a:latin typeface="Cambria Math"/>
                                        <a:ea typeface="Calibri"/>
                                        <a:cs typeface="Times New Roman"/>
                                      </a:rPr>
                                      <m:t>is</m:t>
                                    </m:r>
                                    <m:r>
                                      <a:rPr lang="en-US" sz="2000">
                                        <a:effectLst/>
                                        <a:latin typeface="Cambria Math"/>
                                        <a:ea typeface="Calibri"/>
                                        <a:cs typeface="Times New Roman"/>
                                      </a:rPr>
                                      <m:t> </m:t>
                                    </m:r>
                                    <m:r>
                                      <m:rPr>
                                        <m:sty m:val="p"/>
                                      </m:rPr>
                                      <a:rPr lang="en-US" sz="2000">
                                        <a:effectLst/>
                                        <a:latin typeface="Cambria Math"/>
                                        <a:ea typeface="Calibri"/>
                                        <a:cs typeface="Times New Roman"/>
                                      </a:rPr>
                                      <m:t>multiple</m:t>
                                    </m:r>
                                    <m:r>
                                      <a:rPr lang="en-US" sz="2000">
                                        <a:effectLst/>
                                        <a:latin typeface="Cambria Math"/>
                                        <a:ea typeface="Calibri"/>
                                        <a:cs typeface="Times New Roman"/>
                                      </a:rPr>
                                      <m:t> </m:t>
                                    </m:r>
                                    <m:r>
                                      <m:rPr>
                                        <m:sty m:val="p"/>
                                      </m:rPr>
                                      <a:rPr lang="en-US" sz="2000">
                                        <a:effectLst/>
                                        <a:latin typeface="Cambria Math"/>
                                        <a:ea typeface="Calibri"/>
                                        <a:cs typeface="Times New Roman"/>
                                      </a:rPr>
                                      <m:t>of</m:t>
                                    </m:r>
                                    <m:r>
                                      <a:rPr lang="en-US" sz="2000">
                                        <a:effectLst/>
                                        <a:latin typeface="Cambria Math"/>
                                        <a:ea typeface="Calibri"/>
                                        <a:cs typeface="Times New Roman"/>
                                      </a:rPr>
                                      <m:t> </m:t>
                                    </m:r>
                                    <m:r>
                                      <a:rPr lang="en-US" sz="2000" b="1" i="1">
                                        <a:effectLst/>
                                        <a:latin typeface="Cambria Math"/>
                                        <a:ea typeface="Calibri"/>
                                        <a:cs typeface="Times New Roman"/>
                                      </a:rPr>
                                      <m:t>𝟐</m:t>
                                    </m:r>
                                    <m:r>
                                      <a:rPr lang="en-US" sz="2000">
                                        <a:effectLst/>
                                        <a:latin typeface="Cambria Math"/>
                                        <a:ea typeface="Calibri"/>
                                        <a:cs typeface="Times New Roman"/>
                                      </a:rPr>
                                      <m:t> </m:t>
                                    </m:r>
                                    <m:r>
                                      <m:rPr>
                                        <m:sty m:val="p"/>
                                      </m:rPr>
                                      <a:rPr lang="en-US" sz="2000">
                                        <a:effectLst/>
                                        <a:latin typeface="Cambria Math"/>
                                        <a:ea typeface="Calibri"/>
                                        <a:cs typeface="Times New Roman"/>
                                      </a:rPr>
                                      <m:t>and</m:t>
                                    </m:r>
                                    <m:r>
                                      <a:rPr lang="en-US" sz="2000">
                                        <a:effectLst/>
                                        <a:latin typeface="Cambria Math"/>
                                        <a:ea typeface="Calibri"/>
                                        <a:cs typeface="Times New Roman"/>
                                      </a:rPr>
                                      <m:t> </m:t>
                                    </m:r>
                                    <m:r>
                                      <m:rPr>
                                        <m:sty m:val="p"/>
                                      </m:rPr>
                                      <a:rPr lang="en-US" sz="2000">
                                        <a:effectLst/>
                                        <a:latin typeface="Cambria Math"/>
                                        <a:ea typeface="Calibri"/>
                                        <a:cs typeface="Times New Roman"/>
                                      </a:rPr>
                                      <m:t>is</m:t>
                                    </m:r>
                                    <m:r>
                                      <a:rPr lang="en-US" sz="2000">
                                        <a:effectLst/>
                                        <a:latin typeface="Cambria Math"/>
                                        <a:ea typeface="Calibri"/>
                                        <a:cs typeface="Times New Roman"/>
                                      </a:rPr>
                                      <m:t> </m:t>
                                    </m:r>
                                    <m:r>
                                      <m:rPr>
                                        <m:sty m:val="p"/>
                                      </m:rPr>
                                      <a:rPr lang="en-US" sz="2000">
                                        <a:effectLst/>
                                        <a:latin typeface="Cambria Math"/>
                                        <a:ea typeface="Calibri"/>
                                        <a:cs typeface="Times New Roman"/>
                                      </a:rPr>
                                      <m:t>less</m:t>
                                    </m:r>
                                    <m:r>
                                      <a:rPr lang="en-US" sz="2000">
                                        <a:effectLst/>
                                        <a:latin typeface="Cambria Math"/>
                                        <a:ea typeface="Calibri"/>
                                        <a:cs typeface="Times New Roman"/>
                                      </a:rPr>
                                      <m:t> </m:t>
                                    </m:r>
                                    <m:r>
                                      <m:rPr>
                                        <m:sty m:val="p"/>
                                      </m:rPr>
                                      <a:rPr lang="en-US" sz="2000">
                                        <a:effectLst/>
                                        <a:latin typeface="Cambria Math"/>
                                        <a:ea typeface="Calibri"/>
                                        <a:cs typeface="Times New Roman"/>
                                      </a:rPr>
                                      <m:t>than</m:t>
                                    </m:r>
                                    <m:r>
                                      <a:rPr lang="en-US" sz="2000">
                                        <a:effectLst/>
                                        <a:latin typeface="Cambria Math"/>
                                        <a:ea typeface="Calibri"/>
                                        <a:cs typeface="Times New Roman"/>
                                      </a:rPr>
                                      <m:t> </m:t>
                                    </m:r>
                                    <m:r>
                                      <a:rPr lang="en-US" sz="2000" b="1" i="1">
                                        <a:effectLst/>
                                        <a:latin typeface="Cambria Math"/>
                                        <a:ea typeface="Calibri"/>
                                        <a:cs typeface="Times New Roman"/>
                                      </a:rPr>
                                      <m:t>𝟓</m:t>
                                    </m:r>
                                  </m:e>
                                </m:d>
                              </m:oMath>
                            </m:oMathPara>
                          </a14:m>
                          <a:endParaRPr lang="en-US" sz="2000" dirty="0">
                            <a:effectLst/>
                            <a:latin typeface="Calibri"/>
                            <a:ea typeface="Calibri"/>
                            <a:cs typeface="Times New Roman"/>
                          </a:endParaRPr>
                        </a:p>
                      </a:txBody>
                      <a:tcPr marL="68580" marR="68580" marT="0" marB="0">
                        <a:lnL>
                          <a:noFill/>
                        </a:lnL>
                        <a:lnR>
                          <a:noFill/>
                        </a:lnR>
                        <a:lnT>
                          <a:noFill/>
                        </a:lnT>
                        <a:lnB>
                          <a:noFill/>
                        </a:lnB>
                      </a:tcPr>
                    </a:tc>
                  </a:tr>
                  <a:tr h="914400">
                    <a:tc>
                      <a:txBody>
                        <a:bodyPr/>
                        <a:lstStyle/>
                        <a:p>
                          <a:pPr marL="0" marR="0" lvl="0" indent="0">
                            <a:spcBef>
                              <a:spcPts val="0"/>
                            </a:spcBef>
                            <a:spcAft>
                              <a:spcPts val="0"/>
                            </a:spcAft>
                            <a:buFont typeface="+mj-lt"/>
                            <a:buNone/>
                          </a:pPr>
                          <a:r>
                            <a:rPr lang="en-US" sz="2000" dirty="0" smtClean="0">
                              <a:effectLst/>
                              <a:latin typeface="Calibri"/>
                              <a:ea typeface="Times New Roman"/>
                              <a:cs typeface="Times New Roman"/>
                            </a:rPr>
                            <a:t>C.</a:t>
                          </a:r>
                          <a:endParaRPr lang="en-US" sz="2000" dirty="0">
                            <a:effectLst/>
                            <a:latin typeface="Calibri"/>
                            <a:ea typeface="Calibri"/>
                            <a:cs typeface="Times New Roman"/>
                          </a:endParaRPr>
                        </a:p>
                      </a:txBody>
                      <a:tcPr marL="68580" marR="68580" marT="0" marB="0">
                        <a:lnL>
                          <a:noFill/>
                        </a:lnL>
                        <a:lnR>
                          <a:noFill/>
                        </a:lnR>
                        <a:lnT>
                          <a:noFill/>
                        </a:lnT>
                        <a:lnB>
                          <a:noFill/>
                        </a:lnB>
                      </a:tcPr>
                    </a:tc>
                    <a:tc>
                      <a:txBody>
                        <a:bodyPr/>
                        <a:lstStyle/>
                        <a:p>
                          <a:pPr marL="0" marR="0">
                            <a:spcBef>
                              <a:spcPts val="0"/>
                            </a:spcBef>
                            <a:spcAft>
                              <a:spcPts val="0"/>
                            </a:spcAft>
                          </a:pPr>
                          <a14:m>
                            <m:oMathPara xmlns:m="http://schemas.openxmlformats.org/officeDocument/2006/math">
                              <m:oMathParaPr>
                                <m:jc m:val="left"/>
                              </m:oMathParaPr>
                              <m:oMath xmlns:m="http://schemas.openxmlformats.org/officeDocument/2006/math">
                                <m:r>
                                  <a:rPr lang="en-US" sz="2000" b="1" i="1">
                                    <a:effectLst/>
                                    <a:latin typeface="Cambria Math"/>
                                    <a:ea typeface="Calibri"/>
                                    <a:cs typeface="Times New Roman"/>
                                  </a:rPr>
                                  <m:t>𝑱</m:t>
                                </m:r>
                                <m:r>
                                  <a:rPr lang="en-US" sz="2000" b="1" i="1">
                                    <a:effectLst/>
                                    <a:latin typeface="Cambria Math"/>
                                    <a:ea typeface="Calibri"/>
                                    <a:cs typeface="Times New Roman"/>
                                  </a:rPr>
                                  <m:t>=</m:t>
                                </m:r>
                                <m:d>
                                  <m:dPr>
                                    <m:begChr m:val="{"/>
                                    <m:endChr m:val="}"/>
                                    <m:ctrlPr>
                                      <a:rPr lang="en-US" sz="2000" b="1" i="1">
                                        <a:effectLst/>
                                        <a:latin typeface="Cambria Math"/>
                                        <a:ea typeface="Calibri"/>
                                        <a:cs typeface="Times New Roman"/>
                                      </a:rPr>
                                    </m:ctrlPr>
                                  </m:dPr>
                                  <m:e>
                                    <m:r>
                                      <a:rPr lang="en-US" sz="2000" b="1" i="1">
                                        <a:effectLst/>
                                        <a:latin typeface="Cambria Math"/>
                                        <a:ea typeface="Calibri"/>
                                        <a:cs typeface="Times New Roman"/>
                                      </a:rPr>
                                      <m:t>𝟑</m:t>
                                    </m:r>
                                    <m:r>
                                      <a:rPr lang="en-US" sz="2000" b="1" i="1">
                                        <a:effectLst/>
                                        <a:latin typeface="Cambria Math"/>
                                        <a:ea typeface="Calibri"/>
                                        <a:cs typeface="Times New Roman"/>
                                      </a:rPr>
                                      <m:t>,</m:t>
                                    </m:r>
                                    <m:r>
                                      <a:rPr lang="en-US" sz="2000" b="1" i="1">
                                        <a:effectLst/>
                                        <a:latin typeface="Cambria Math"/>
                                        <a:ea typeface="Calibri"/>
                                        <a:cs typeface="Times New Roman"/>
                                      </a:rPr>
                                      <m:t>𝟔</m:t>
                                    </m:r>
                                    <m:r>
                                      <a:rPr lang="en-US" sz="2000" b="1" i="1">
                                        <a:effectLst/>
                                        <a:latin typeface="Cambria Math"/>
                                        <a:ea typeface="Calibri"/>
                                        <a:cs typeface="Times New Roman"/>
                                      </a:rPr>
                                      <m:t>,</m:t>
                                    </m:r>
                                    <m:r>
                                      <a:rPr lang="en-US" sz="2000" b="1" i="1">
                                        <a:effectLst/>
                                        <a:latin typeface="Cambria Math"/>
                                        <a:ea typeface="Calibri"/>
                                        <a:cs typeface="Times New Roman"/>
                                      </a:rPr>
                                      <m:t>𝟗</m:t>
                                    </m:r>
                                    <m:r>
                                      <a:rPr lang="en-US" sz="2000" b="1" i="1">
                                        <a:effectLst/>
                                        <a:latin typeface="Cambria Math"/>
                                        <a:ea typeface="Calibri"/>
                                        <a:cs typeface="Times New Roman"/>
                                      </a:rPr>
                                      <m:t>,</m:t>
                                    </m:r>
                                    <m:r>
                                      <a:rPr lang="en-US" sz="2000" b="1" i="1">
                                        <a:effectLst/>
                                        <a:latin typeface="Cambria Math"/>
                                        <a:ea typeface="Calibri"/>
                                        <a:cs typeface="Times New Roman"/>
                                      </a:rPr>
                                      <m:t>𝟏𝟐</m:t>
                                    </m:r>
                                    <m:r>
                                      <a:rPr lang="en-US" sz="2000" b="1" i="1">
                                        <a:effectLst/>
                                        <a:latin typeface="Cambria Math"/>
                                        <a:ea typeface="Calibri"/>
                                        <a:cs typeface="Times New Roman"/>
                                      </a:rPr>
                                      <m:t>,</m:t>
                                    </m:r>
                                    <m:r>
                                      <a:rPr lang="en-US" sz="2000" b="1" i="1">
                                        <a:effectLst/>
                                        <a:latin typeface="Cambria Math"/>
                                        <a:ea typeface="Calibri"/>
                                        <a:cs typeface="Times New Roman"/>
                                      </a:rPr>
                                      <m:t>𝟏𝟓</m:t>
                                    </m:r>
                                  </m:e>
                                </m:d>
                              </m:oMath>
                            </m:oMathPara>
                          </a14:m>
                          <a:endParaRPr lang="en-US" sz="2000" dirty="0">
                            <a:effectLst/>
                            <a:latin typeface="Calibri"/>
                            <a:ea typeface="Calibri"/>
                            <a:cs typeface="Times New Roman"/>
                          </a:endParaRPr>
                        </a:p>
                      </a:txBody>
                      <a:tcPr marL="68580" marR="68580" marT="0" marB="0">
                        <a:lnL>
                          <a:noFill/>
                        </a:lnL>
                        <a:lnR>
                          <a:noFill/>
                        </a:lnR>
                        <a:lnT>
                          <a:noFill/>
                        </a:lnT>
                        <a:lnB>
                          <a:noFill/>
                        </a:lnB>
                      </a:tcPr>
                    </a:tc>
                    <a:tc>
                      <a:txBody>
                        <a:bodyPr/>
                        <a:lstStyle/>
                        <a:p>
                          <a:pPr marL="0" marR="0">
                            <a:spcBef>
                              <a:spcPts val="0"/>
                            </a:spcBef>
                            <a:spcAft>
                              <a:spcPts val="0"/>
                            </a:spcAft>
                          </a:pPr>
                          <a14:m>
                            <m:oMathPara xmlns:m="http://schemas.openxmlformats.org/officeDocument/2006/math">
                              <m:oMathParaPr>
                                <m:jc m:val="left"/>
                              </m:oMathParaPr>
                              <m:oMath xmlns:m="http://schemas.openxmlformats.org/officeDocument/2006/math">
                                <m:r>
                                  <a:rPr lang="en-US" sz="2000" b="1" i="1">
                                    <a:effectLst/>
                                    <a:latin typeface="Cambria Math"/>
                                    <a:ea typeface="Calibri"/>
                                    <a:cs typeface="Times New Roman"/>
                                  </a:rPr>
                                  <m:t>𝑲</m:t>
                                </m:r>
                                <m:r>
                                  <a:rPr lang="en-US" sz="2000" b="1" i="1">
                                    <a:effectLst/>
                                    <a:latin typeface="Cambria Math"/>
                                    <a:ea typeface="Calibri"/>
                                    <a:cs typeface="Times New Roman"/>
                                  </a:rPr>
                                  <m:t>=</m:t>
                                </m:r>
                                <m:d>
                                  <m:dPr>
                                    <m:begChr m:val="{"/>
                                    <m:endChr m:val="}"/>
                                    <m:ctrlPr>
                                      <a:rPr lang="en-US" sz="2000" b="1" i="1">
                                        <a:effectLst/>
                                        <a:latin typeface="Cambria Math"/>
                                        <a:ea typeface="Calibri"/>
                                        <a:cs typeface="Times New Roman"/>
                                      </a:rPr>
                                    </m:ctrlPr>
                                  </m:dPr>
                                  <m:e>
                                    <m:r>
                                      <a:rPr lang="en-US" sz="2000" b="1" i="1">
                                        <a:effectLst/>
                                        <a:latin typeface="Cambria Math"/>
                                        <a:ea typeface="Calibri"/>
                                        <a:cs typeface="Times New Roman"/>
                                      </a:rPr>
                                      <m:t>𝒙</m:t>
                                    </m:r>
                                    <m:r>
                                      <a:rPr lang="en-US" sz="2000" b="1" i="1">
                                        <a:effectLst/>
                                        <a:latin typeface="Cambria Math"/>
                                        <a:ea typeface="Calibri"/>
                                        <a:cs typeface="Times New Roman"/>
                                      </a:rPr>
                                      <m:t>|</m:t>
                                    </m:r>
                                    <m:r>
                                      <a:rPr lang="en-US" sz="2000" b="1" i="1">
                                        <a:effectLst/>
                                        <a:latin typeface="Cambria Math"/>
                                        <a:ea typeface="Calibri"/>
                                        <a:cs typeface="Times New Roman"/>
                                      </a:rPr>
                                      <m:t>𝒙</m:t>
                                    </m:r>
                                    <m:r>
                                      <a:rPr lang="en-US" sz="2000" b="1" i="1">
                                        <a:effectLst/>
                                        <a:latin typeface="Cambria Math"/>
                                        <a:ea typeface="Calibri"/>
                                        <a:cs typeface="Times New Roman"/>
                                      </a:rPr>
                                      <m:t> </m:t>
                                    </m:r>
                                    <m:r>
                                      <m:rPr>
                                        <m:sty m:val="p"/>
                                      </m:rPr>
                                      <a:rPr lang="en-US" sz="2000">
                                        <a:effectLst/>
                                        <a:latin typeface="Cambria Math"/>
                                        <a:ea typeface="Calibri"/>
                                        <a:cs typeface="Times New Roman"/>
                                      </a:rPr>
                                      <m:t>is</m:t>
                                    </m:r>
                                    <m:r>
                                      <a:rPr lang="en-US" sz="2000">
                                        <a:effectLst/>
                                        <a:latin typeface="Cambria Math"/>
                                        <a:ea typeface="Calibri"/>
                                        <a:cs typeface="Times New Roman"/>
                                      </a:rPr>
                                      <m:t> </m:t>
                                    </m:r>
                                    <m:r>
                                      <m:rPr>
                                        <m:sty m:val="p"/>
                                      </m:rPr>
                                      <a:rPr lang="en-US" sz="2000">
                                        <a:effectLst/>
                                        <a:latin typeface="Cambria Math"/>
                                        <a:ea typeface="Calibri"/>
                                        <a:cs typeface="Times New Roman"/>
                                      </a:rPr>
                                      <m:t>a</m:t>
                                    </m:r>
                                    <m:r>
                                      <a:rPr lang="en-US" sz="2000">
                                        <a:effectLst/>
                                        <a:latin typeface="Cambria Math"/>
                                        <a:ea typeface="Calibri"/>
                                        <a:cs typeface="Times New Roman"/>
                                      </a:rPr>
                                      <m:t> </m:t>
                                    </m:r>
                                    <m:r>
                                      <m:rPr>
                                        <m:sty m:val="p"/>
                                      </m:rPr>
                                      <a:rPr lang="en-US" sz="2000">
                                        <a:effectLst/>
                                        <a:latin typeface="Cambria Math"/>
                                        <a:ea typeface="Calibri"/>
                                        <a:cs typeface="Times New Roman"/>
                                      </a:rPr>
                                      <m:t>prime</m:t>
                                    </m:r>
                                    <m:r>
                                      <a:rPr lang="en-US" sz="2000">
                                        <a:effectLst/>
                                        <a:latin typeface="Cambria Math"/>
                                        <a:ea typeface="Calibri"/>
                                        <a:cs typeface="Times New Roman"/>
                                      </a:rPr>
                                      <m:t> </m:t>
                                    </m:r>
                                    <m:r>
                                      <m:rPr>
                                        <m:sty m:val="p"/>
                                      </m:rPr>
                                      <a:rPr lang="en-US" sz="2000">
                                        <a:effectLst/>
                                        <a:latin typeface="Cambria Math"/>
                                        <a:ea typeface="Calibri"/>
                                        <a:cs typeface="Times New Roman"/>
                                      </a:rPr>
                                      <m:t>number</m:t>
                                    </m:r>
                                    <m:r>
                                      <a:rPr lang="en-US" sz="2000">
                                        <a:effectLst/>
                                        <a:latin typeface="Cambria Math"/>
                                        <a:ea typeface="Calibri"/>
                                        <a:cs typeface="Times New Roman"/>
                                      </a:rPr>
                                      <m:t> </m:t>
                                    </m:r>
                                    <m:r>
                                      <m:rPr>
                                        <m:sty m:val="p"/>
                                      </m:rPr>
                                      <a:rPr lang="en-US" sz="2000">
                                        <a:effectLst/>
                                        <a:latin typeface="Cambria Math"/>
                                        <a:ea typeface="Calibri"/>
                                        <a:cs typeface="Times New Roman"/>
                                      </a:rPr>
                                      <m:t>greater</m:t>
                                    </m:r>
                                    <m:r>
                                      <a:rPr lang="en-US" sz="2000">
                                        <a:effectLst/>
                                        <a:latin typeface="Cambria Math"/>
                                        <a:ea typeface="Calibri"/>
                                        <a:cs typeface="Times New Roman"/>
                                      </a:rPr>
                                      <m:t> </m:t>
                                    </m:r>
                                    <m:r>
                                      <m:rPr>
                                        <m:sty m:val="p"/>
                                      </m:rPr>
                                      <a:rPr lang="en-US" sz="2000">
                                        <a:effectLst/>
                                        <a:latin typeface="Cambria Math"/>
                                        <a:ea typeface="Calibri"/>
                                        <a:cs typeface="Times New Roman"/>
                                      </a:rPr>
                                      <m:t>than</m:t>
                                    </m:r>
                                    <m:r>
                                      <a:rPr lang="en-US" sz="2000">
                                        <a:effectLst/>
                                        <a:latin typeface="Cambria Math"/>
                                        <a:ea typeface="Calibri"/>
                                        <a:cs typeface="Times New Roman"/>
                                      </a:rPr>
                                      <m:t> </m:t>
                                    </m:r>
                                    <m:r>
                                      <a:rPr lang="en-US" sz="2000" b="1" i="1">
                                        <a:effectLst/>
                                        <a:latin typeface="Cambria Math"/>
                                        <a:ea typeface="Calibri"/>
                                        <a:cs typeface="Times New Roman"/>
                                      </a:rPr>
                                      <m:t>𝟐</m:t>
                                    </m:r>
                                  </m:e>
                                </m:d>
                              </m:oMath>
                            </m:oMathPara>
                          </a14:m>
                          <a:endParaRPr lang="en-US" sz="2000" dirty="0">
                            <a:effectLst/>
                            <a:latin typeface="Calibri"/>
                            <a:ea typeface="Calibri"/>
                            <a:cs typeface="Times New Roman"/>
                          </a:endParaRPr>
                        </a:p>
                      </a:txBody>
                      <a:tcPr marL="68580" marR="68580" marT="0" marB="0">
                        <a:lnL>
                          <a:noFill/>
                        </a:lnL>
                        <a:lnR>
                          <a:noFill/>
                        </a:lnR>
                        <a:lnT>
                          <a:noFill/>
                        </a:lnT>
                        <a:lnB>
                          <a:noFill/>
                        </a:lnB>
                      </a:tcPr>
                    </a:tc>
                  </a:tr>
                  <a:tr h="914400">
                    <a:tc>
                      <a:txBody>
                        <a:bodyPr/>
                        <a:lstStyle/>
                        <a:p>
                          <a:pPr marL="0" marR="0" lvl="0" indent="0">
                            <a:spcBef>
                              <a:spcPts val="0"/>
                            </a:spcBef>
                            <a:spcAft>
                              <a:spcPts val="0"/>
                            </a:spcAft>
                            <a:buFont typeface="+mj-lt"/>
                            <a:buNone/>
                          </a:pPr>
                          <a:r>
                            <a:rPr lang="en-US" sz="2000" dirty="0" smtClean="0">
                              <a:effectLst/>
                              <a:latin typeface="Calibri"/>
                              <a:ea typeface="Times New Roman"/>
                              <a:cs typeface="Times New Roman"/>
                            </a:rPr>
                            <a:t>D.</a:t>
                          </a:r>
                          <a:endParaRPr lang="en-US" sz="2000" dirty="0">
                            <a:effectLst/>
                            <a:latin typeface="Calibri"/>
                            <a:ea typeface="Calibri"/>
                            <a:cs typeface="Times New Roman"/>
                          </a:endParaRPr>
                        </a:p>
                      </a:txBody>
                      <a:tcPr marL="68580" marR="68580" marT="0" marB="0">
                        <a:lnL>
                          <a:noFill/>
                        </a:lnL>
                        <a:lnR>
                          <a:noFill/>
                        </a:lnR>
                        <a:lnT>
                          <a:noFill/>
                        </a:lnT>
                        <a:lnB>
                          <a:noFill/>
                        </a:lnB>
                      </a:tcPr>
                    </a:tc>
                    <a:tc>
                      <a:txBody>
                        <a:bodyPr/>
                        <a:lstStyle/>
                        <a:p>
                          <a:pPr marL="0" marR="0">
                            <a:spcBef>
                              <a:spcPts val="0"/>
                            </a:spcBef>
                            <a:spcAft>
                              <a:spcPts val="0"/>
                            </a:spcAft>
                          </a:pPr>
                          <a14:m>
                            <m:oMathPara xmlns:m="http://schemas.openxmlformats.org/officeDocument/2006/math">
                              <m:oMathParaPr>
                                <m:jc m:val="left"/>
                              </m:oMathParaPr>
                              <m:oMath xmlns:m="http://schemas.openxmlformats.org/officeDocument/2006/math">
                                <m:r>
                                  <a:rPr lang="en-US" sz="2000" b="1" i="1">
                                    <a:effectLst/>
                                    <a:latin typeface="Cambria Math"/>
                                    <a:ea typeface="Calibri"/>
                                    <a:cs typeface="Times New Roman"/>
                                  </a:rPr>
                                  <m:t>𝑿</m:t>
                                </m:r>
                                <m:r>
                                  <a:rPr lang="en-US" sz="2000" b="1" i="1">
                                    <a:effectLst/>
                                    <a:latin typeface="Cambria Math"/>
                                    <a:ea typeface="Calibri"/>
                                    <a:cs typeface="Times New Roman"/>
                                  </a:rPr>
                                  <m:t>=</m:t>
                                </m:r>
                                <m:d>
                                  <m:dPr>
                                    <m:begChr m:val="{"/>
                                    <m:endChr m:val="}"/>
                                    <m:ctrlPr>
                                      <a:rPr lang="en-US" sz="2000" b="1" i="1">
                                        <a:effectLst/>
                                        <a:latin typeface="Cambria Math"/>
                                        <a:ea typeface="Calibri"/>
                                        <a:cs typeface="Times New Roman"/>
                                      </a:rPr>
                                    </m:ctrlPr>
                                  </m:dPr>
                                  <m:e>
                                    <m:r>
                                      <a:rPr lang="en-US" sz="2000" b="1" i="1">
                                        <a:effectLst/>
                                        <a:latin typeface="Cambria Math"/>
                                        <a:ea typeface="Calibri"/>
                                        <a:cs typeface="Times New Roman"/>
                                      </a:rPr>
                                      <m:t>𝟕</m:t>
                                    </m:r>
                                    <m:r>
                                      <a:rPr lang="en-US" sz="2000" b="1" i="1">
                                        <a:effectLst/>
                                        <a:latin typeface="Cambria Math"/>
                                        <a:ea typeface="Calibri"/>
                                        <a:cs typeface="Times New Roman"/>
                                      </a:rPr>
                                      <m:t>,</m:t>
                                    </m:r>
                                    <m:r>
                                      <a:rPr lang="en-US" sz="2000" b="1" i="1">
                                        <a:effectLst/>
                                        <a:latin typeface="Cambria Math"/>
                                        <a:ea typeface="Calibri"/>
                                        <a:cs typeface="Times New Roman"/>
                                      </a:rPr>
                                      <m:t>𝟏𝟎</m:t>
                                    </m:r>
                                    <m:r>
                                      <a:rPr lang="en-US" sz="2000" b="1" i="1">
                                        <a:effectLst/>
                                        <a:latin typeface="Cambria Math"/>
                                        <a:ea typeface="Calibri"/>
                                        <a:cs typeface="Times New Roman"/>
                                      </a:rPr>
                                      <m:t>,</m:t>
                                    </m:r>
                                    <m:r>
                                      <a:rPr lang="en-US" sz="2000" b="1" i="1">
                                        <a:effectLst/>
                                        <a:latin typeface="Cambria Math"/>
                                        <a:ea typeface="Calibri"/>
                                        <a:cs typeface="Times New Roman"/>
                                      </a:rPr>
                                      <m:t>𝟏𝟏</m:t>
                                    </m:r>
                                    <m:r>
                                      <a:rPr lang="en-US" sz="2000" b="1" i="1">
                                        <a:effectLst/>
                                        <a:latin typeface="Cambria Math"/>
                                        <a:ea typeface="Calibri"/>
                                        <a:cs typeface="Times New Roman"/>
                                      </a:rPr>
                                      <m:t>,</m:t>
                                    </m:r>
                                    <m:r>
                                      <a:rPr lang="en-US" sz="2000" b="1" i="1">
                                        <a:effectLst/>
                                        <a:latin typeface="Cambria Math"/>
                                        <a:ea typeface="Calibri"/>
                                        <a:cs typeface="Times New Roman"/>
                                      </a:rPr>
                                      <m:t>𝟏𝟖</m:t>
                                    </m:r>
                                  </m:e>
                                </m:d>
                              </m:oMath>
                            </m:oMathPara>
                          </a14:m>
                          <a:endParaRPr lang="en-US" sz="2000" dirty="0">
                            <a:effectLst/>
                            <a:latin typeface="Calibri"/>
                            <a:ea typeface="Calibri"/>
                            <a:cs typeface="Times New Roman"/>
                          </a:endParaRPr>
                        </a:p>
                      </a:txBody>
                      <a:tcPr marL="68580" marR="68580" marT="0" marB="0">
                        <a:lnL>
                          <a:noFill/>
                        </a:lnL>
                        <a:lnR>
                          <a:noFill/>
                        </a:lnR>
                        <a:lnT>
                          <a:noFill/>
                        </a:lnT>
                        <a:lnB>
                          <a:noFill/>
                        </a:lnB>
                      </a:tcPr>
                    </a:tc>
                    <a:tc>
                      <a:txBody>
                        <a:bodyPr/>
                        <a:lstStyle/>
                        <a:p>
                          <a:pPr marL="0" marR="0">
                            <a:spcBef>
                              <a:spcPts val="0"/>
                            </a:spcBef>
                            <a:spcAft>
                              <a:spcPts val="0"/>
                            </a:spcAft>
                          </a:pPr>
                          <a14:m>
                            <m:oMathPara xmlns:m="http://schemas.openxmlformats.org/officeDocument/2006/math">
                              <m:oMathParaPr>
                                <m:jc m:val="left"/>
                              </m:oMathParaPr>
                              <m:oMath xmlns:m="http://schemas.openxmlformats.org/officeDocument/2006/math">
                                <m:r>
                                  <a:rPr lang="en-US" sz="2000" b="1" i="1">
                                    <a:effectLst/>
                                    <a:latin typeface="Cambria Math"/>
                                    <a:ea typeface="Calibri"/>
                                    <a:cs typeface="Times New Roman"/>
                                  </a:rPr>
                                  <m:t>𝒀</m:t>
                                </m:r>
                                <m:r>
                                  <a:rPr lang="en-US" sz="2000" b="1" i="1">
                                    <a:effectLst/>
                                    <a:latin typeface="Cambria Math"/>
                                    <a:ea typeface="Calibri"/>
                                    <a:cs typeface="Times New Roman"/>
                                  </a:rPr>
                                  <m:t>=</m:t>
                                </m:r>
                                <m:d>
                                  <m:dPr>
                                    <m:begChr m:val="{"/>
                                    <m:endChr m:val="}"/>
                                    <m:ctrlPr>
                                      <a:rPr lang="en-US" sz="2000" b="1" i="1">
                                        <a:effectLst/>
                                        <a:latin typeface="Cambria Math"/>
                                        <a:ea typeface="Calibri"/>
                                        <a:cs typeface="Times New Roman"/>
                                      </a:rPr>
                                    </m:ctrlPr>
                                  </m:dPr>
                                  <m:e>
                                    <m:r>
                                      <a:rPr lang="en-US" sz="2000" b="1" i="1">
                                        <a:effectLst/>
                                        <a:latin typeface="Cambria Math"/>
                                        <a:ea typeface="Calibri"/>
                                        <a:cs typeface="Times New Roman"/>
                                      </a:rPr>
                                      <m:t>𝒙</m:t>
                                    </m:r>
                                    <m:r>
                                      <a:rPr lang="en-US" sz="2000" b="1" i="1">
                                        <a:effectLst/>
                                        <a:latin typeface="Cambria Math"/>
                                        <a:ea typeface="Calibri"/>
                                        <a:cs typeface="Times New Roman"/>
                                      </a:rPr>
                                      <m:t>|</m:t>
                                    </m:r>
                                    <m:r>
                                      <a:rPr lang="en-US" sz="2000" b="1" i="1">
                                        <a:effectLst/>
                                        <a:latin typeface="Cambria Math"/>
                                        <a:ea typeface="Calibri"/>
                                        <a:cs typeface="Times New Roman"/>
                                      </a:rPr>
                                      <m:t>𝒙</m:t>
                                    </m:r>
                                    <m:r>
                                      <a:rPr lang="en-US" sz="2000" b="1" i="1">
                                        <a:effectLst/>
                                        <a:latin typeface="Cambria Math"/>
                                        <a:ea typeface="Calibri"/>
                                        <a:cs typeface="Times New Roman"/>
                                      </a:rPr>
                                      <m:t> </m:t>
                                    </m:r>
                                    <m:r>
                                      <m:rPr>
                                        <m:sty m:val="p"/>
                                      </m:rPr>
                                      <a:rPr lang="en-US" sz="2000">
                                        <a:effectLst/>
                                        <a:latin typeface="Cambria Math"/>
                                        <a:ea typeface="Calibri"/>
                                        <a:cs typeface="Times New Roman"/>
                                      </a:rPr>
                                      <m:t>is</m:t>
                                    </m:r>
                                    <m:r>
                                      <a:rPr lang="en-US" sz="2000">
                                        <a:effectLst/>
                                        <a:latin typeface="Cambria Math"/>
                                        <a:ea typeface="Calibri"/>
                                        <a:cs typeface="Times New Roman"/>
                                      </a:rPr>
                                      <m:t> </m:t>
                                    </m:r>
                                    <m:r>
                                      <m:rPr>
                                        <m:sty m:val="p"/>
                                      </m:rPr>
                                      <a:rPr lang="en-US" sz="2000">
                                        <a:effectLst/>
                                        <a:latin typeface="Cambria Math"/>
                                        <a:ea typeface="Calibri"/>
                                        <a:cs typeface="Times New Roman"/>
                                      </a:rPr>
                                      <m:t>an</m:t>
                                    </m:r>
                                    <m:r>
                                      <a:rPr lang="en-US" sz="2000">
                                        <a:effectLst/>
                                        <a:latin typeface="Cambria Math"/>
                                        <a:ea typeface="Calibri"/>
                                        <a:cs typeface="Times New Roman"/>
                                      </a:rPr>
                                      <m:t> </m:t>
                                    </m:r>
                                    <m:r>
                                      <m:rPr>
                                        <m:sty m:val="p"/>
                                      </m:rPr>
                                      <a:rPr lang="en-US" sz="2000">
                                        <a:effectLst/>
                                        <a:latin typeface="Cambria Math"/>
                                        <a:ea typeface="Calibri"/>
                                        <a:cs typeface="Times New Roman"/>
                                      </a:rPr>
                                      <m:t>even</m:t>
                                    </m:r>
                                    <m:r>
                                      <a:rPr lang="en-US" sz="2000">
                                        <a:effectLst/>
                                        <a:latin typeface="Cambria Math"/>
                                        <a:ea typeface="Calibri"/>
                                        <a:cs typeface="Times New Roman"/>
                                      </a:rPr>
                                      <m:t> </m:t>
                                    </m:r>
                                    <m:r>
                                      <m:rPr>
                                        <m:sty m:val="p"/>
                                      </m:rPr>
                                      <a:rPr lang="en-US" sz="2000">
                                        <a:effectLst/>
                                        <a:latin typeface="Cambria Math"/>
                                        <a:ea typeface="Calibri"/>
                                        <a:cs typeface="Times New Roman"/>
                                      </a:rPr>
                                      <m:t>whole</m:t>
                                    </m:r>
                                    <m:r>
                                      <a:rPr lang="en-US" sz="2000">
                                        <a:effectLst/>
                                        <a:latin typeface="Cambria Math"/>
                                        <a:ea typeface="Calibri"/>
                                        <a:cs typeface="Times New Roman"/>
                                      </a:rPr>
                                      <m:t> </m:t>
                                    </m:r>
                                    <m:r>
                                      <m:rPr>
                                        <m:sty m:val="p"/>
                                      </m:rPr>
                                      <a:rPr lang="en-US" sz="2000">
                                        <a:effectLst/>
                                        <a:latin typeface="Cambria Math"/>
                                        <a:ea typeface="Calibri"/>
                                        <a:cs typeface="Times New Roman"/>
                                      </a:rPr>
                                      <m:t>number</m:t>
                                    </m:r>
                                  </m:e>
                                </m:d>
                              </m:oMath>
                            </m:oMathPara>
                          </a14:m>
                          <a:endParaRPr lang="en-US" sz="2000" dirty="0">
                            <a:effectLst/>
                            <a:latin typeface="Calibri"/>
                            <a:ea typeface="Calibri"/>
                            <a:cs typeface="Times New Roman"/>
                          </a:endParaRPr>
                        </a:p>
                      </a:txBody>
                      <a:tcPr marL="68580" marR="68580" marT="0" marB="0">
                        <a:lnL>
                          <a:noFill/>
                        </a:lnL>
                        <a:lnR>
                          <a:noFill/>
                        </a:lnR>
                        <a:lnT>
                          <a:noFill/>
                        </a:lnT>
                        <a:lnB>
                          <a:noFill/>
                        </a:lnB>
                      </a:tcPr>
                    </a:tc>
                  </a:tr>
                </a:tbl>
              </a:graphicData>
            </a:graphic>
          </p:graphicFrame>
        </mc:Choice>
        <mc:Fallback xmlns="">
          <p:graphicFrame>
            <p:nvGraphicFramePr>
              <p:cNvPr id="6" name="Table 5"/>
              <p:cNvGraphicFramePr>
                <a:graphicFrameLocks noGrp="1"/>
              </p:cNvGraphicFramePr>
              <p:nvPr>
                <p:extLst>
                  <p:ext uri="{D42A27DB-BD31-4B8C-83A1-F6EECF244321}">
                    <p14:modId xmlns:p14="http://schemas.microsoft.com/office/powerpoint/2010/main" val="3710740629"/>
                  </p:ext>
                </p:extLst>
              </p:nvPr>
            </p:nvGraphicFramePr>
            <p:xfrm>
              <a:off x="304800" y="1123950"/>
              <a:ext cx="8686800" cy="3657600"/>
            </p:xfrm>
            <a:graphic>
              <a:graphicData uri="http://schemas.openxmlformats.org/drawingml/2006/table">
                <a:tbl>
                  <a:tblPr firstRow="1" firstCol="1" bandRow="1"/>
                  <a:tblGrid>
                    <a:gridCol w="457200"/>
                    <a:gridCol w="2743200"/>
                    <a:gridCol w="5486400"/>
                  </a:tblGrid>
                  <a:tr h="914400">
                    <a:tc>
                      <a:txBody>
                        <a:bodyPr/>
                        <a:lstStyle/>
                        <a:p>
                          <a:pPr marL="0" marR="0" lvl="0" indent="0">
                            <a:spcBef>
                              <a:spcPts val="0"/>
                            </a:spcBef>
                            <a:spcAft>
                              <a:spcPts val="0"/>
                            </a:spcAft>
                            <a:buFont typeface="+mj-lt"/>
                            <a:buNone/>
                          </a:pPr>
                          <a:r>
                            <a:rPr lang="en-US" sz="2000" dirty="0" smtClean="0">
                              <a:effectLst/>
                              <a:latin typeface="Calibri"/>
                              <a:ea typeface="Times New Roman"/>
                              <a:cs typeface="Times New Roman"/>
                            </a:rPr>
                            <a:t>A.</a:t>
                          </a:r>
                          <a:endParaRPr lang="en-US" sz="2000" dirty="0">
                            <a:effectLst/>
                            <a:latin typeface="Calibri"/>
                            <a:ea typeface="Calibri"/>
                            <a:cs typeface="Times New Roman"/>
                          </a:endParaRPr>
                        </a:p>
                      </a:txBody>
                      <a:tcPr marL="68580" marR="68580" marT="0" marB="0">
                        <a:lnL>
                          <a:noFill/>
                        </a:lnL>
                        <a:lnR>
                          <a:noFill/>
                        </a:lnR>
                        <a:lnT>
                          <a:noFill/>
                        </a:lnT>
                        <a:lnB>
                          <a:noFill/>
                        </a:lnB>
                      </a:tcPr>
                    </a:tc>
                    <a:tc>
                      <a:txBody>
                        <a:bodyPr/>
                        <a:lstStyle/>
                        <a:p>
                          <a:endParaRPr lang="en-US"/>
                        </a:p>
                      </a:txBody>
                      <a:tcPr marL="68580" marR="68580" marT="0" marB="0">
                        <a:lnL>
                          <a:noFill/>
                        </a:lnL>
                        <a:lnR>
                          <a:noFill/>
                        </a:lnR>
                        <a:lnT>
                          <a:noFill/>
                        </a:lnT>
                        <a:lnB>
                          <a:noFill/>
                        </a:lnB>
                        <a:blipFill rotWithShape="1">
                          <a:blip r:embed="rId3"/>
                          <a:stretch>
                            <a:fillRect l="-16667" t="-8000" r="-200000" b="-300667"/>
                          </a:stretch>
                        </a:blipFill>
                      </a:tcPr>
                    </a:tc>
                    <a:tc>
                      <a:txBody>
                        <a:bodyPr/>
                        <a:lstStyle/>
                        <a:p>
                          <a:endParaRPr lang="en-US"/>
                        </a:p>
                      </a:txBody>
                      <a:tcPr marL="68580" marR="68580" marT="0" marB="0">
                        <a:lnL>
                          <a:noFill/>
                        </a:lnL>
                        <a:lnR>
                          <a:noFill/>
                        </a:lnR>
                        <a:lnT>
                          <a:noFill/>
                        </a:lnT>
                        <a:lnB>
                          <a:noFill/>
                        </a:lnB>
                        <a:blipFill rotWithShape="1">
                          <a:blip r:embed="rId3"/>
                          <a:stretch>
                            <a:fillRect l="-58333" t="-8000" b="-300667"/>
                          </a:stretch>
                        </a:blipFill>
                      </a:tcPr>
                    </a:tc>
                  </a:tr>
                  <a:tr h="914400">
                    <a:tc>
                      <a:txBody>
                        <a:bodyPr/>
                        <a:lstStyle/>
                        <a:p>
                          <a:pPr marL="0" marR="0" lvl="0" indent="0">
                            <a:spcBef>
                              <a:spcPts val="0"/>
                            </a:spcBef>
                            <a:spcAft>
                              <a:spcPts val="0"/>
                            </a:spcAft>
                            <a:buFont typeface="+mj-lt"/>
                            <a:buNone/>
                          </a:pPr>
                          <a:r>
                            <a:rPr lang="en-US" sz="2000" dirty="0" smtClean="0">
                              <a:effectLst/>
                              <a:latin typeface="Calibri"/>
                              <a:ea typeface="Times New Roman"/>
                              <a:cs typeface="Times New Roman"/>
                            </a:rPr>
                            <a:t>B.</a:t>
                          </a:r>
                          <a:endParaRPr lang="en-US" sz="2000" dirty="0">
                            <a:effectLst/>
                            <a:latin typeface="Calibri"/>
                            <a:ea typeface="Calibri"/>
                            <a:cs typeface="Times New Roman"/>
                          </a:endParaRPr>
                        </a:p>
                      </a:txBody>
                      <a:tcPr marL="68580" marR="68580" marT="0" marB="0">
                        <a:lnL>
                          <a:noFill/>
                        </a:lnL>
                        <a:lnR>
                          <a:noFill/>
                        </a:lnR>
                        <a:lnT>
                          <a:noFill/>
                        </a:lnT>
                        <a:lnB>
                          <a:noFill/>
                        </a:lnB>
                      </a:tcPr>
                    </a:tc>
                    <a:tc>
                      <a:txBody>
                        <a:bodyPr/>
                        <a:lstStyle/>
                        <a:p>
                          <a:endParaRPr lang="en-US"/>
                        </a:p>
                      </a:txBody>
                      <a:tcPr marL="68580" marR="68580" marT="0" marB="0">
                        <a:lnL>
                          <a:noFill/>
                        </a:lnL>
                        <a:lnR>
                          <a:noFill/>
                        </a:lnR>
                        <a:lnT>
                          <a:noFill/>
                        </a:lnT>
                        <a:lnB>
                          <a:noFill/>
                        </a:lnB>
                        <a:blipFill rotWithShape="1">
                          <a:blip r:embed="rId3"/>
                          <a:stretch>
                            <a:fillRect l="-16667" t="-108000" r="-200000" b="-200667"/>
                          </a:stretch>
                        </a:blipFill>
                      </a:tcPr>
                    </a:tc>
                    <a:tc>
                      <a:txBody>
                        <a:bodyPr/>
                        <a:lstStyle/>
                        <a:p>
                          <a:endParaRPr lang="en-US"/>
                        </a:p>
                      </a:txBody>
                      <a:tcPr marL="68580" marR="68580" marT="0" marB="0">
                        <a:lnL>
                          <a:noFill/>
                        </a:lnL>
                        <a:lnR>
                          <a:noFill/>
                        </a:lnR>
                        <a:lnT>
                          <a:noFill/>
                        </a:lnT>
                        <a:lnB>
                          <a:noFill/>
                        </a:lnB>
                        <a:blipFill rotWithShape="1">
                          <a:blip r:embed="rId3"/>
                          <a:stretch>
                            <a:fillRect l="-58333" t="-108000" b="-200667"/>
                          </a:stretch>
                        </a:blipFill>
                      </a:tcPr>
                    </a:tc>
                  </a:tr>
                  <a:tr h="914400">
                    <a:tc>
                      <a:txBody>
                        <a:bodyPr/>
                        <a:lstStyle/>
                        <a:p>
                          <a:pPr marL="0" marR="0" lvl="0" indent="0">
                            <a:spcBef>
                              <a:spcPts val="0"/>
                            </a:spcBef>
                            <a:spcAft>
                              <a:spcPts val="0"/>
                            </a:spcAft>
                            <a:buFont typeface="+mj-lt"/>
                            <a:buNone/>
                          </a:pPr>
                          <a:r>
                            <a:rPr lang="en-US" sz="2000" dirty="0" smtClean="0">
                              <a:effectLst/>
                              <a:latin typeface="Calibri"/>
                              <a:ea typeface="Times New Roman"/>
                              <a:cs typeface="Times New Roman"/>
                            </a:rPr>
                            <a:t>C.</a:t>
                          </a:r>
                          <a:endParaRPr lang="en-US" sz="2000" dirty="0">
                            <a:effectLst/>
                            <a:latin typeface="Calibri"/>
                            <a:ea typeface="Calibri"/>
                            <a:cs typeface="Times New Roman"/>
                          </a:endParaRPr>
                        </a:p>
                      </a:txBody>
                      <a:tcPr marL="68580" marR="68580" marT="0" marB="0">
                        <a:lnL>
                          <a:noFill/>
                        </a:lnL>
                        <a:lnR>
                          <a:noFill/>
                        </a:lnR>
                        <a:lnT>
                          <a:noFill/>
                        </a:lnT>
                        <a:lnB>
                          <a:noFill/>
                        </a:lnB>
                      </a:tcPr>
                    </a:tc>
                    <a:tc>
                      <a:txBody>
                        <a:bodyPr/>
                        <a:lstStyle/>
                        <a:p>
                          <a:endParaRPr lang="en-US"/>
                        </a:p>
                      </a:txBody>
                      <a:tcPr marL="68580" marR="68580" marT="0" marB="0">
                        <a:lnL>
                          <a:noFill/>
                        </a:lnL>
                        <a:lnR>
                          <a:noFill/>
                        </a:lnR>
                        <a:lnT>
                          <a:noFill/>
                        </a:lnT>
                        <a:lnB>
                          <a:noFill/>
                        </a:lnB>
                        <a:blipFill rotWithShape="1">
                          <a:blip r:embed="rId3"/>
                          <a:stretch>
                            <a:fillRect l="-16667" t="-208000" r="-200000" b="-100667"/>
                          </a:stretch>
                        </a:blipFill>
                      </a:tcPr>
                    </a:tc>
                    <a:tc>
                      <a:txBody>
                        <a:bodyPr/>
                        <a:lstStyle/>
                        <a:p>
                          <a:endParaRPr lang="en-US"/>
                        </a:p>
                      </a:txBody>
                      <a:tcPr marL="68580" marR="68580" marT="0" marB="0">
                        <a:lnL>
                          <a:noFill/>
                        </a:lnL>
                        <a:lnR>
                          <a:noFill/>
                        </a:lnR>
                        <a:lnT>
                          <a:noFill/>
                        </a:lnT>
                        <a:lnB>
                          <a:noFill/>
                        </a:lnB>
                        <a:blipFill rotWithShape="1">
                          <a:blip r:embed="rId3"/>
                          <a:stretch>
                            <a:fillRect l="-58333" t="-208000" b="-100667"/>
                          </a:stretch>
                        </a:blipFill>
                      </a:tcPr>
                    </a:tc>
                  </a:tr>
                  <a:tr h="914400">
                    <a:tc>
                      <a:txBody>
                        <a:bodyPr/>
                        <a:lstStyle/>
                        <a:p>
                          <a:pPr marL="0" marR="0" lvl="0" indent="0">
                            <a:spcBef>
                              <a:spcPts val="0"/>
                            </a:spcBef>
                            <a:spcAft>
                              <a:spcPts val="0"/>
                            </a:spcAft>
                            <a:buFont typeface="+mj-lt"/>
                            <a:buNone/>
                          </a:pPr>
                          <a:r>
                            <a:rPr lang="en-US" sz="2000" dirty="0" smtClean="0">
                              <a:effectLst/>
                              <a:latin typeface="Calibri"/>
                              <a:ea typeface="Times New Roman"/>
                              <a:cs typeface="Times New Roman"/>
                            </a:rPr>
                            <a:t>D.</a:t>
                          </a:r>
                          <a:endParaRPr lang="en-US" sz="2000" dirty="0">
                            <a:effectLst/>
                            <a:latin typeface="Calibri"/>
                            <a:ea typeface="Calibri"/>
                            <a:cs typeface="Times New Roman"/>
                          </a:endParaRPr>
                        </a:p>
                      </a:txBody>
                      <a:tcPr marL="68580" marR="68580" marT="0" marB="0">
                        <a:lnL>
                          <a:noFill/>
                        </a:lnL>
                        <a:lnR>
                          <a:noFill/>
                        </a:lnR>
                        <a:lnT>
                          <a:noFill/>
                        </a:lnT>
                        <a:lnB>
                          <a:noFill/>
                        </a:lnB>
                      </a:tcPr>
                    </a:tc>
                    <a:tc>
                      <a:txBody>
                        <a:bodyPr/>
                        <a:lstStyle/>
                        <a:p>
                          <a:endParaRPr lang="en-US"/>
                        </a:p>
                      </a:txBody>
                      <a:tcPr marL="68580" marR="68580" marT="0" marB="0">
                        <a:lnL>
                          <a:noFill/>
                        </a:lnL>
                        <a:lnR>
                          <a:noFill/>
                        </a:lnR>
                        <a:lnT>
                          <a:noFill/>
                        </a:lnT>
                        <a:lnB>
                          <a:noFill/>
                        </a:lnB>
                        <a:blipFill rotWithShape="1">
                          <a:blip r:embed="rId3"/>
                          <a:stretch>
                            <a:fillRect l="-16667" t="-308000" r="-200000" b="-667"/>
                          </a:stretch>
                        </a:blipFill>
                      </a:tcPr>
                    </a:tc>
                    <a:tc>
                      <a:txBody>
                        <a:bodyPr/>
                        <a:lstStyle/>
                        <a:p>
                          <a:endParaRPr lang="en-US"/>
                        </a:p>
                      </a:txBody>
                      <a:tcPr marL="68580" marR="68580" marT="0" marB="0">
                        <a:lnL>
                          <a:noFill/>
                        </a:lnL>
                        <a:lnR>
                          <a:noFill/>
                        </a:lnR>
                        <a:lnT>
                          <a:noFill/>
                        </a:lnT>
                        <a:lnB>
                          <a:noFill/>
                        </a:lnB>
                        <a:blipFill rotWithShape="1">
                          <a:blip r:embed="rId3"/>
                          <a:stretch>
                            <a:fillRect l="-58333" t="-308000" b="-667"/>
                          </a:stretch>
                        </a:blipFill>
                      </a:tcPr>
                    </a:tc>
                  </a:tr>
                </a:tbl>
              </a:graphicData>
            </a:graphic>
          </p:graphicFrame>
        </mc:Fallback>
      </mc:AlternateContent>
    </p:spTree>
    <p:extLst>
      <p:ext uri="{BB962C8B-B14F-4D97-AF65-F5344CB8AC3E}">
        <p14:creationId xmlns:p14="http://schemas.microsoft.com/office/powerpoint/2010/main" val="400079962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3429000" y="1541589"/>
            <a:ext cx="2743200" cy="365760"/>
          </a:xfrm>
          <a:prstGeom prst="rect">
            <a:avLst/>
          </a:pr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2400" dirty="0">
              <a:ea typeface="Calibri"/>
              <a:cs typeface="Times New Roman"/>
            </a:endParaRPr>
          </a:p>
        </p:txBody>
      </p:sp>
      <p:sp>
        <p:nvSpPr>
          <p:cNvPr id="12" name="Rectangle 11"/>
          <p:cNvSpPr/>
          <p:nvPr/>
        </p:nvSpPr>
        <p:spPr>
          <a:xfrm>
            <a:off x="3429000" y="2440749"/>
            <a:ext cx="2743200" cy="365760"/>
          </a:xfrm>
          <a:prstGeom prst="rect">
            <a:avLst/>
          </a:pr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2400" dirty="0">
              <a:ea typeface="Calibri"/>
              <a:cs typeface="Times New Roman"/>
            </a:endParaRPr>
          </a:p>
        </p:txBody>
      </p:sp>
      <p:sp>
        <p:nvSpPr>
          <p:cNvPr id="13" name="Rectangle 12"/>
          <p:cNvSpPr/>
          <p:nvPr/>
        </p:nvSpPr>
        <p:spPr>
          <a:xfrm>
            <a:off x="3429000" y="3363371"/>
            <a:ext cx="2743200" cy="365760"/>
          </a:xfrm>
          <a:prstGeom prst="rect">
            <a:avLst/>
          </a:pr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2400" dirty="0">
              <a:ea typeface="Calibri"/>
              <a:cs typeface="Times New Roman"/>
            </a:endParaRPr>
          </a:p>
        </p:txBody>
      </p:sp>
      <p:sp>
        <p:nvSpPr>
          <p:cNvPr id="14" name="Rectangle 13"/>
          <p:cNvSpPr/>
          <p:nvPr/>
        </p:nvSpPr>
        <p:spPr>
          <a:xfrm>
            <a:off x="3429000" y="4284789"/>
            <a:ext cx="2743200" cy="365760"/>
          </a:xfrm>
          <a:prstGeom prst="rect">
            <a:avLst/>
          </a:pr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2400" dirty="0">
              <a:ea typeface="Calibri"/>
              <a:cs typeface="Times New Roman"/>
            </a:endParaRPr>
          </a:p>
        </p:txBody>
      </p:sp>
      <p:sp>
        <p:nvSpPr>
          <p:cNvPr id="2" name="Title 1"/>
          <p:cNvSpPr>
            <a:spLocks noGrp="1"/>
          </p:cNvSpPr>
          <p:nvPr>
            <p:ph type="title"/>
          </p:nvPr>
        </p:nvSpPr>
        <p:spPr>
          <a:xfrm>
            <a:off x="0" y="-19050"/>
            <a:ext cx="8229600" cy="365760"/>
          </a:xfrm>
        </p:spPr>
        <p:txBody>
          <a:bodyPr>
            <a:normAutofit/>
          </a:bodyPr>
          <a:lstStyle/>
          <a:p>
            <a:pPr algn="l"/>
            <a:r>
              <a:rPr lang="en-US" sz="1700" b="1" dirty="0">
                <a:latin typeface="Cambria" panose="02040503050406030204" pitchFamily="18" charset="0"/>
              </a:rPr>
              <a:t>UNION AND INTERSECTION OF SETS</a:t>
            </a:r>
          </a:p>
        </p:txBody>
      </p:sp>
      <p:sp>
        <p:nvSpPr>
          <p:cNvPr id="3" name="Content Placeholder 2"/>
          <p:cNvSpPr>
            <a:spLocks noGrp="1"/>
          </p:cNvSpPr>
          <p:nvPr>
            <p:ph idx="1"/>
          </p:nvPr>
        </p:nvSpPr>
        <p:spPr>
          <a:xfrm>
            <a:off x="228600" y="742950"/>
            <a:ext cx="8686800" cy="4114800"/>
          </a:xfrm>
        </p:spPr>
        <p:txBody>
          <a:bodyPr>
            <a:normAutofit/>
          </a:bodyPr>
          <a:lstStyle/>
          <a:p>
            <a:pPr marL="0" indent="0">
              <a:buNone/>
            </a:pPr>
            <a:r>
              <a:rPr lang="en-US" sz="2400" b="1" dirty="0">
                <a:solidFill>
                  <a:srgbClr val="0070C0"/>
                </a:solidFill>
              </a:rPr>
              <a:t>Sample Problem </a:t>
            </a:r>
            <a:r>
              <a:rPr lang="en-US" sz="2400" b="1" dirty="0" smtClean="0">
                <a:solidFill>
                  <a:srgbClr val="0070C0"/>
                </a:solidFill>
              </a:rPr>
              <a:t>3</a:t>
            </a:r>
            <a:r>
              <a:rPr lang="en-US" sz="2400" dirty="0" smtClean="0"/>
              <a:t>: </a:t>
            </a:r>
            <a:r>
              <a:rPr lang="en-US" sz="2400" dirty="0"/>
              <a:t>Find each union of the given sets.</a:t>
            </a:r>
          </a:p>
          <a:p>
            <a:pPr marL="0" indent="0">
              <a:buNone/>
            </a:pPr>
            <a:endParaRPr lang="en-US" sz="2400" dirty="0"/>
          </a:p>
        </p:txBody>
      </p:sp>
      <p:pic>
        <p:nvPicPr>
          <p:cNvPr id="5" name="Picture 2" descr="C:\Users\nicart\Dropbox\algebra 1\Horizontal Logo (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a14="http://schemas.microsoft.com/office/drawing/2010/main">
        <mc:Choice Requires="a14">
          <p:graphicFrame>
            <p:nvGraphicFramePr>
              <p:cNvPr id="8" name="Table 7"/>
              <p:cNvGraphicFramePr>
                <a:graphicFrameLocks noGrp="1"/>
              </p:cNvGraphicFramePr>
              <p:nvPr>
                <p:extLst>
                  <p:ext uri="{D42A27DB-BD31-4B8C-83A1-F6EECF244321}">
                    <p14:modId xmlns:p14="http://schemas.microsoft.com/office/powerpoint/2010/main" val="2411666370"/>
                  </p:ext>
                </p:extLst>
              </p:nvPr>
            </p:nvGraphicFramePr>
            <p:xfrm>
              <a:off x="304800" y="1123950"/>
              <a:ext cx="8686800" cy="3657600"/>
            </p:xfrm>
            <a:graphic>
              <a:graphicData uri="http://schemas.openxmlformats.org/drawingml/2006/table">
                <a:tbl>
                  <a:tblPr firstRow="1" firstCol="1" bandRow="1"/>
                  <a:tblGrid>
                    <a:gridCol w="457200"/>
                    <a:gridCol w="2743200"/>
                    <a:gridCol w="5486400"/>
                  </a:tblGrid>
                  <a:tr h="457200">
                    <a:tc>
                      <a:txBody>
                        <a:bodyPr/>
                        <a:lstStyle/>
                        <a:p>
                          <a:pPr marL="0" marR="0" lvl="0" indent="0">
                            <a:spcBef>
                              <a:spcPts val="0"/>
                            </a:spcBef>
                            <a:spcAft>
                              <a:spcPts val="0"/>
                            </a:spcAft>
                            <a:buFont typeface="+mj-lt"/>
                            <a:buNone/>
                          </a:pPr>
                          <a:r>
                            <a:rPr lang="en-US" sz="2000" dirty="0" smtClean="0">
                              <a:effectLst/>
                              <a:latin typeface="Calibri"/>
                              <a:ea typeface="Times New Roman"/>
                              <a:cs typeface="Times New Roman"/>
                            </a:rPr>
                            <a:t>A.</a:t>
                          </a:r>
                          <a:endParaRPr lang="en-US" sz="2000" dirty="0">
                            <a:effectLst/>
                            <a:latin typeface="Calibri"/>
                            <a:ea typeface="Calibri"/>
                            <a:cs typeface="Times New Roman"/>
                          </a:endParaRPr>
                        </a:p>
                      </a:txBody>
                      <a:tcPr marL="68580" marR="68580" marT="0" marB="0">
                        <a:lnL>
                          <a:noFill/>
                        </a:lnL>
                        <a:lnR>
                          <a:noFill/>
                        </a:lnR>
                        <a:lnT>
                          <a:noFill/>
                        </a:lnT>
                        <a:lnB>
                          <a:noFill/>
                        </a:lnB>
                      </a:tcPr>
                    </a:tc>
                    <a:tc>
                      <a:txBody>
                        <a:bodyPr/>
                        <a:lstStyle/>
                        <a:p>
                          <a:pPr marL="0" marR="0">
                            <a:spcBef>
                              <a:spcPts val="0"/>
                            </a:spcBef>
                            <a:spcAft>
                              <a:spcPts val="0"/>
                            </a:spcAft>
                          </a:pPr>
                          <a14:m>
                            <m:oMathPara xmlns:m="http://schemas.openxmlformats.org/officeDocument/2006/math">
                              <m:oMathParaPr>
                                <m:jc m:val="left"/>
                              </m:oMathParaPr>
                              <m:oMath xmlns:m="http://schemas.openxmlformats.org/officeDocument/2006/math">
                                <m:r>
                                  <a:rPr lang="en-US" sz="2000" b="1" i="1">
                                    <a:effectLst/>
                                    <a:latin typeface="Cambria Math"/>
                                    <a:ea typeface="Calibri"/>
                                    <a:cs typeface="Times New Roman"/>
                                  </a:rPr>
                                  <m:t>𝑨</m:t>
                                </m:r>
                                <m:r>
                                  <a:rPr lang="en-US" sz="2000" b="1" i="1">
                                    <a:effectLst/>
                                    <a:latin typeface="Cambria Math"/>
                                    <a:ea typeface="Calibri"/>
                                    <a:cs typeface="Times New Roman"/>
                                  </a:rPr>
                                  <m:t>=</m:t>
                                </m:r>
                                <m:d>
                                  <m:dPr>
                                    <m:begChr m:val="{"/>
                                    <m:endChr m:val="}"/>
                                    <m:ctrlPr>
                                      <a:rPr lang="en-US" sz="2000" b="1" i="1">
                                        <a:effectLst/>
                                        <a:latin typeface="Cambria Math"/>
                                        <a:ea typeface="Calibri"/>
                                        <a:cs typeface="Times New Roman"/>
                                      </a:rPr>
                                    </m:ctrlPr>
                                  </m:dPr>
                                  <m:e>
                                    <m:r>
                                      <a:rPr lang="en-US" sz="2000" b="1" i="1">
                                        <a:effectLst/>
                                        <a:latin typeface="Cambria Math"/>
                                        <a:ea typeface="Calibri"/>
                                        <a:cs typeface="Times New Roman"/>
                                      </a:rPr>
                                      <m:t>𝟕</m:t>
                                    </m:r>
                                    <m:r>
                                      <a:rPr lang="en-US" sz="2000" b="1" i="1">
                                        <a:effectLst/>
                                        <a:latin typeface="Cambria Math"/>
                                        <a:ea typeface="Calibri"/>
                                        <a:cs typeface="Times New Roman"/>
                                      </a:rPr>
                                      <m:t>,</m:t>
                                    </m:r>
                                    <m:r>
                                      <a:rPr lang="en-US" sz="2000" b="1" i="1">
                                        <a:effectLst/>
                                        <a:latin typeface="Cambria Math"/>
                                        <a:ea typeface="Calibri"/>
                                        <a:cs typeface="Times New Roman"/>
                                      </a:rPr>
                                      <m:t>𝟏𝟏</m:t>
                                    </m:r>
                                    <m:r>
                                      <a:rPr lang="en-US" sz="2000" b="1" i="1">
                                        <a:effectLst/>
                                        <a:latin typeface="Cambria Math"/>
                                        <a:ea typeface="Calibri"/>
                                        <a:cs typeface="Times New Roman"/>
                                      </a:rPr>
                                      <m:t>,</m:t>
                                    </m:r>
                                    <m:r>
                                      <a:rPr lang="en-US" sz="2000" b="1" i="1">
                                        <a:effectLst/>
                                        <a:latin typeface="Cambria Math"/>
                                        <a:ea typeface="Calibri"/>
                                        <a:cs typeface="Times New Roman"/>
                                      </a:rPr>
                                      <m:t>𝟏𝟑</m:t>
                                    </m:r>
                                    <m:r>
                                      <a:rPr lang="en-US" sz="2000" b="1" i="1">
                                        <a:effectLst/>
                                        <a:latin typeface="Cambria Math"/>
                                        <a:ea typeface="Calibri"/>
                                        <a:cs typeface="Times New Roman"/>
                                      </a:rPr>
                                      <m:t>,</m:t>
                                    </m:r>
                                    <m:r>
                                      <a:rPr lang="en-US" sz="2000" b="1" i="1">
                                        <a:effectLst/>
                                        <a:latin typeface="Cambria Math"/>
                                        <a:ea typeface="Calibri"/>
                                        <a:cs typeface="Times New Roman"/>
                                      </a:rPr>
                                      <m:t>𝟏𝟕</m:t>
                                    </m:r>
                                  </m:e>
                                </m:d>
                              </m:oMath>
                            </m:oMathPara>
                          </a14:m>
                          <a:endParaRPr lang="en-US" sz="2000" dirty="0">
                            <a:effectLst/>
                            <a:latin typeface="Calibri"/>
                            <a:ea typeface="Calibri"/>
                            <a:cs typeface="Times New Roman"/>
                          </a:endParaRPr>
                        </a:p>
                      </a:txBody>
                      <a:tcPr marL="68580" marR="68580" marT="0" marB="0">
                        <a:lnL>
                          <a:noFill/>
                        </a:lnL>
                        <a:lnR>
                          <a:noFill/>
                        </a:lnR>
                        <a:lnT>
                          <a:noFill/>
                        </a:lnT>
                        <a:lnB>
                          <a:noFill/>
                        </a:lnB>
                      </a:tcPr>
                    </a:tc>
                    <a:tc>
                      <a:txBody>
                        <a:bodyPr/>
                        <a:lstStyle/>
                        <a:p>
                          <a:pPr marL="0" marR="0">
                            <a:spcBef>
                              <a:spcPts val="0"/>
                            </a:spcBef>
                            <a:spcAft>
                              <a:spcPts val="0"/>
                            </a:spcAft>
                          </a:pPr>
                          <a14:m>
                            <m:oMathPara xmlns:m="http://schemas.openxmlformats.org/officeDocument/2006/math">
                              <m:oMathParaPr>
                                <m:jc m:val="left"/>
                              </m:oMathParaPr>
                              <m:oMath xmlns:m="http://schemas.openxmlformats.org/officeDocument/2006/math">
                                <m:r>
                                  <a:rPr lang="en-US" sz="2000" b="1" i="1">
                                    <a:effectLst/>
                                    <a:latin typeface="Cambria Math"/>
                                    <a:ea typeface="Calibri"/>
                                    <a:cs typeface="Times New Roman"/>
                                  </a:rPr>
                                  <m:t>𝑩</m:t>
                                </m:r>
                                <m:r>
                                  <a:rPr lang="en-US" sz="2000" b="1" i="1">
                                    <a:effectLst/>
                                    <a:latin typeface="Cambria Math"/>
                                    <a:ea typeface="Calibri"/>
                                    <a:cs typeface="Times New Roman"/>
                                  </a:rPr>
                                  <m:t>=</m:t>
                                </m:r>
                                <m:d>
                                  <m:dPr>
                                    <m:begChr m:val="{"/>
                                    <m:endChr m:val="}"/>
                                    <m:ctrlPr>
                                      <a:rPr lang="en-US" sz="2000" b="1" i="1">
                                        <a:effectLst/>
                                        <a:latin typeface="Cambria Math"/>
                                        <a:ea typeface="Calibri"/>
                                        <a:cs typeface="Times New Roman"/>
                                      </a:rPr>
                                    </m:ctrlPr>
                                  </m:dPr>
                                  <m:e>
                                    <m:r>
                                      <a:rPr lang="en-US" sz="2000" b="1" i="1">
                                        <a:effectLst/>
                                        <a:latin typeface="Cambria Math"/>
                                        <a:ea typeface="Calibri"/>
                                        <a:cs typeface="Times New Roman"/>
                                      </a:rPr>
                                      <m:t>𝒙</m:t>
                                    </m:r>
                                    <m:r>
                                      <a:rPr lang="en-US" sz="2000" b="1" i="1">
                                        <a:effectLst/>
                                        <a:latin typeface="Cambria Math"/>
                                        <a:ea typeface="Calibri"/>
                                        <a:cs typeface="Times New Roman"/>
                                      </a:rPr>
                                      <m:t>|</m:t>
                                    </m:r>
                                    <m:r>
                                      <a:rPr lang="en-US" sz="2000" b="1" i="1">
                                        <a:effectLst/>
                                        <a:latin typeface="Cambria Math"/>
                                        <a:ea typeface="Calibri"/>
                                        <a:cs typeface="Times New Roman"/>
                                      </a:rPr>
                                      <m:t>𝒙</m:t>
                                    </m:r>
                                    <m:r>
                                      <a:rPr lang="en-US" sz="2000" b="1" i="1">
                                        <a:effectLst/>
                                        <a:latin typeface="Cambria Math"/>
                                        <a:ea typeface="Calibri"/>
                                        <a:cs typeface="Times New Roman"/>
                                      </a:rPr>
                                      <m:t> </m:t>
                                    </m:r>
                                    <m:r>
                                      <m:rPr>
                                        <m:sty m:val="p"/>
                                      </m:rPr>
                                      <a:rPr lang="en-US" sz="2000">
                                        <a:effectLst/>
                                        <a:latin typeface="Cambria Math"/>
                                        <a:ea typeface="Calibri"/>
                                        <a:cs typeface="Times New Roman"/>
                                      </a:rPr>
                                      <m:t>is</m:t>
                                    </m:r>
                                    <m:r>
                                      <a:rPr lang="en-US" sz="2000">
                                        <a:effectLst/>
                                        <a:latin typeface="Cambria Math"/>
                                        <a:ea typeface="Calibri"/>
                                        <a:cs typeface="Times New Roman"/>
                                      </a:rPr>
                                      <m:t> </m:t>
                                    </m:r>
                                    <m:r>
                                      <m:rPr>
                                        <m:sty m:val="p"/>
                                      </m:rPr>
                                      <a:rPr lang="en-US" sz="2000">
                                        <a:effectLst/>
                                        <a:latin typeface="Cambria Math"/>
                                        <a:ea typeface="Calibri"/>
                                        <a:cs typeface="Times New Roman"/>
                                      </a:rPr>
                                      <m:t>an</m:t>
                                    </m:r>
                                    <m:r>
                                      <a:rPr lang="en-US" sz="2000">
                                        <a:effectLst/>
                                        <a:latin typeface="Cambria Math"/>
                                        <a:ea typeface="Calibri"/>
                                        <a:cs typeface="Times New Roman"/>
                                      </a:rPr>
                                      <m:t> </m:t>
                                    </m:r>
                                    <m:r>
                                      <m:rPr>
                                        <m:sty m:val="p"/>
                                      </m:rPr>
                                      <a:rPr lang="en-US" sz="2000">
                                        <a:effectLst/>
                                        <a:latin typeface="Cambria Math"/>
                                        <a:ea typeface="Calibri"/>
                                        <a:cs typeface="Times New Roman"/>
                                      </a:rPr>
                                      <m:t>odd</m:t>
                                    </m:r>
                                    <m:r>
                                      <a:rPr lang="en-US" sz="2000">
                                        <a:effectLst/>
                                        <a:latin typeface="Cambria Math"/>
                                        <a:ea typeface="Calibri"/>
                                        <a:cs typeface="Times New Roman"/>
                                      </a:rPr>
                                      <m:t> </m:t>
                                    </m:r>
                                    <m:r>
                                      <m:rPr>
                                        <m:sty m:val="p"/>
                                      </m:rPr>
                                      <a:rPr lang="en-US" sz="2000">
                                        <a:effectLst/>
                                        <a:latin typeface="Cambria Math"/>
                                        <a:ea typeface="Calibri"/>
                                        <a:cs typeface="Times New Roman"/>
                                      </a:rPr>
                                      <m:t>number</m:t>
                                    </m:r>
                                    <m:r>
                                      <a:rPr lang="en-US" sz="2000">
                                        <a:effectLst/>
                                        <a:latin typeface="Cambria Math"/>
                                        <a:ea typeface="Calibri"/>
                                        <a:cs typeface="Times New Roman"/>
                                      </a:rPr>
                                      <m:t> </m:t>
                                    </m:r>
                                    <m:r>
                                      <m:rPr>
                                        <m:sty m:val="p"/>
                                      </m:rPr>
                                      <a:rPr lang="en-US" sz="2000">
                                        <a:effectLst/>
                                        <a:latin typeface="Cambria Math"/>
                                        <a:ea typeface="Calibri"/>
                                        <a:cs typeface="Times New Roman"/>
                                      </a:rPr>
                                      <m:t>less</m:t>
                                    </m:r>
                                    <m:r>
                                      <a:rPr lang="en-US" sz="2000">
                                        <a:effectLst/>
                                        <a:latin typeface="Cambria Math"/>
                                        <a:ea typeface="Calibri"/>
                                        <a:cs typeface="Times New Roman"/>
                                      </a:rPr>
                                      <m:t> </m:t>
                                    </m:r>
                                    <m:r>
                                      <m:rPr>
                                        <m:sty m:val="p"/>
                                      </m:rPr>
                                      <a:rPr lang="en-US" sz="2000">
                                        <a:effectLst/>
                                        <a:latin typeface="Cambria Math"/>
                                        <a:ea typeface="Calibri"/>
                                        <a:cs typeface="Times New Roman"/>
                                      </a:rPr>
                                      <m:t>than</m:t>
                                    </m:r>
                                    <m:r>
                                      <a:rPr lang="en-US" sz="2000">
                                        <a:effectLst/>
                                        <a:latin typeface="Cambria Math"/>
                                        <a:ea typeface="Calibri"/>
                                        <a:cs typeface="Times New Roman"/>
                                      </a:rPr>
                                      <m:t> </m:t>
                                    </m:r>
                                    <m:r>
                                      <a:rPr lang="en-US" sz="2000" b="1" i="1">
                                        <a:effectLst/>
                                        <a:latin typeface="Cambria Math"/>
                                        <a:ea typeface="Calibri"/>
                                        <a:cs typeface="Times New Roman"/>
                                      </a:rPr>
                                      <m:t>𝟏𝟔</m:t>
                                    </m:r>
                                  </m:e>
                                </m:d>
                              </m:oMath>
                            </m:oMathPara>
                          </a14:m>
                          <a:endParaRPr lang="en-US" sz="2000" dirty="0">
                            <a:effectLst/>
                            <a:latin typeface="Calibri"/>
                            <a:ea typeface="Calibri"/>
                            <a:cs typeface="Times New Roman"/>
                          </a:endParaRPr>
                        </a:p>
                      </a:txBody>
                      <a:tcPr marL="68580" marR="68580" marT="0" marB="0">
                        <a:lnL>
                          <a:noFill/>
                        </a:lnL>
                        <a:lnR>
                          <a:noFill/>
                        </a:lnR>
                        <a:lnT>
                          <a:noFill/>
                        </a:lnT>
                        <a:lnB>
                          <a:noFill/>
                        </a:lnB>
                      </a:tcPr>
                    </a:tc>
                  </a:tr>
                  <a:tr h="457200">
                    <a:tc>
                      <a:txBody>
                        <a:bodyPr/>
                        <a:lstStyle/>
                        <a:p>
                          <a:pPr marL="0" marR="0" lvl="0" indent="0">
                            <a:spcBef>
                              <a:spcPts val="0"/>
                            </a:spcBef>
                            <a:spcAft>
                              <a:spcPts val="0"/>
                            </a:spcAft>
                            <a:buFont typeface="+mj-lt"/>
                            <a:buNone/>
                          </a:pPr>
                          <a:endParaRPr lang="en-US" sz="2000" dirty="0">
                            <a:effectLst/>
                            <a:latin typeface="Calibri"/>
                            <a:ea typeface="Calibri"/>
                            <a:cs typeface="Times New Roman"/>
                          </a:endParaRPr>
                        </a:p>
                      </a:txBody>
                      <a:tcPr marL="68580" marR="68580" marT="0" marB="0">
                        <a:lnL>
                          <a:noFill/>
                        </a:lnL>
                        <a:lnR>
                          <a:noFill/>
                        </a:lnR>
                        <a:lnT>
                          <a:noFill/>
                        </a:lnT>
                        <a:lnB>
                          <a:noFill/>
                        </a:lnB>
                      </a:tcPr>
                    </a:tc>
                    <a:tc gridSpan="2">
                      <a:txBody>
                        <a:bodyPr/>
                        <a:lstStyle/>
                        <a:p>
                          <a:pPr marL="0" marR="0" algn="ctr">
                            <a:spcBef>
                              <a:spcPts val="0"/>
                            </a:spcBef>
                            <a:spcAft>
                              <a:spcPts val="0"/>
                            </a:spcAft>
                          </a:pPr>
                          <a14:m>
                            <m:oMathPara xmlns:m="http://schemas.openxmlformats.org/officeDocument/2006/math">
                              <m:oMathParaPr>
                                <m:jc m:val="center"/>
                              </m:oMathParaPr>
                              <m:oMath xmlns:m="http://schemas.openxmlformats.org/officeDocument/2006/math">
                                <m:r>
                                  <a:rPr lang="en-US" sz="2000" b="1" i="1" kern="1200" smtClean="0">
                                    <a:solidFill>
                                      <a:schemeClr val="tx1"/>
                                    </a:solidFill>
                                    <a:effectLst/>
                                    <a:latin typeface="Cambria Math"/>
                                    <a:ea typeface="+mn-ea"/>
                                    <a:cs typeface="+mn-cs"/>
                                  </a:rPr>
                                  <m:t>𝑨</m:t>
                                </m:r>
                                <m:r>
                                  <a:rPr lang="en-US" sz="2000" b="1" i="1" kern="1200">
                                    <a:solidFill>
                                      <a:schemeClr val="tx1"/>
                                    </a:solidFill>
                                    <a:effectLst/>
                                    <a:latin typeface="Cambria Math"/>
                                    <a:ea typeface="+mn-ea"/>
                                    <a:cs typeface="+mn-cs"/>
                                  </a:rPr>
                                  <m:t>∩</m:t>
                                </m:r>
                                <m:r>
                                  <a:rPr lang="en-US" sz="2000" b="1" i="1" kern="1200">
                                    <a:solidFill>
                                      <a:schemeClr val="tx1"/>
                                    </a:solidFill>
                                    <a:effectLst/>
                                    <a:latin typeface="Cambria Math"/>
                                    <a:ea typeface="+mn-ea"/>
                                    <a:cs typeface="+mn-cs"/>
                                  </a:rPr>
                                  <m:t>𝑩</m:t>
                                </m:r>
                                <m:r>
                                  <a:rPr lang="en-US" sz="2000" b="1" i="1" kern="1200">
                                    <a:solidFill>
                                      <a:schemeClr val="tx1"/>
                                    </a:solidFill>
                                    <a:effectLst/>
                                    <a:latin typeface="Cambria Math"/>
                                    <a:ea typeface="+mn-ea"/>
                                    <a:cs typeface="+mn-cs"/>
                                  </a:rPr>
                                  <m:t>=</m:t>
                                </m:r>
                                <m:d>
                                  <m:dPr>
                                    <m:begChr m:val="{"/>
                                    <m:endChr m:val="}"/>
                                    <m:ctrlPr>
                                      <a:rPr lang="en-US" sz="2000" b="1" i="1" kern="1200">
                                        <a:solidFill>
                                          <a:schemeClr val="tx1"/>
                                        </a:solidFill>
                                        <a:effectLst/>
                                        <a:latin typeface="Cambria Math"/>
                                        <a:ea typeface="+mn-ea"/>
                                        <a:cs typeface="+mn-cs"/>
                                      </a:rPr>
                                    </m:ctrlPr>
                                  </m:dPr>
                                  <m:e>
                                    <m:r>
                                      <a:rPr lang="en-US" sz="2000" b="1" i="1" kern="1200">
                                        <a:solidFill>
                                          <a:schemeClr val="tx1"/>
                                        </a:solidFill>
                                        <a:effectLst/>
                                        <a:latin typeface="Cambria Math"/>
                                        <a:ea typeface="+mn-ea"/>
                                        <a:cs typeface="+mn-cs"/>
                                      </a:rPr>
                                      <m:t>𝟕</m:t>
                                    </m:r>
                                    <m:r>
                                      <a:rPr lang="en-US" sz="2000" b="1" i="1" kern="1200">
                                        <a:solidFill>
                                          <a:schemeClr val="tx1"/>
                                        </a:solidFill>
                                        <a:effectLst/>
                                        <a:latin typeface="Cambria Math"/>
                                        <a:ea typeface="+mn-ea"/>
                                        <a:cs typeface="+mn-cs"/>
                                      </a:rPr>
                                      <m:t>,</m:t>
                                    </m:r>
                                    <m:r>
                                      <a:rPr lang="en-US" sz="2000" b="1" i="1" kern="1200">
                                        <a:solidFill>
                                          <a:schemeClr val="tx1"/>
                                        </a:solidFill>
                                        <a:effectLst/>
                                        <a:latin typeface="Cambria Math"/>
                                        <a:ea typeface="+mn-ea"/>
                                        <a:cs typeface="+mn-cs"/>
                                      </a:rPr>
                                      <m:t>𝟏𝟏</m:t>
                                    </m:r>
                                    <m:r>
                                      <a:rPr lang="en-US" sz="2000" b="1" i="1" kern="1200" smtClean="0">
                                        <a:solidFill>
                                          <a:schemeClr val="tx1"/>
                                        </a:solidFill>
                                        <a:effectLst/>
                                        <a:latin typeface="Cambria Math"/>
                                        <a:ea typeface="+mn-ea"/>
                                        <a:cs typeface="+mn-cs"/>
                                      </a:rPr>
                                      <m:t>,</m:t>
                                    </m:r>
                                    <m:r>
                                      <a:rPr lang="en-US" sz="2000" b="1" i="1" kern="1200">
                                        <a:solidFill>
                                          <a:schemeClr val="tx1"/>
                                        </a:solidFill>
                                        <a:effectLst/>
                                        <a:latin typeface="Cambria Math"/>
                                        <a:ea typeface="+mn-ea"/>
                                        <a:cs typeface="+mn-cs"/>
                                      </a:rPr>
                                      <m:t>𝟏𝟓</m:t>
                                    </m:r>
                                    <m:r>
                                      <a:rPr lang="en-US" sz="2000" b="1" i="1" kern="1200">
                                        <a:solidFill>
                                          <a:schemeClr val="tx1"/>
                                        </a:solidFill>
                                        <a:effectLst/>
                                        <a:latin typeface="Cambria Math"/>
                                        <a:ea typeface="+mn-ea"/>
                                        <a:cs typeface="+mn-cs"/>
                                      </a:rPr>
                                      <m:t>,</m:t>
                                    </m:r>
                                    <m:r>
                                      <a:rPr lang="en-US" sz="2000" b="1" i="1" kern="1200">
                                        <a:solidFill>
                                          <a:schemeClr val="tx1"/>
                                        </a:solidFill>
                                        <a:effectLst/>
                                        <a:latin typeface="Cambria Math"/>
                                        <a:ea typeface="+mn-ea"/>
                                        <a:cs typeface="+mn-cs"/>
                                      </a:rPr>
                                      <m:t>𝟏𝟕</m:t>
                                    </m:r>
                                  </m:e>
                                </m:d>
                              </m:oMath>
                            </m:oMathPara>
                          </a14:m>
                          <a:endParaRPr lang="en-US" sz="2000" dirty="0">
                            <a:effectLst/>
                            <a:latin typeface="Calibri"/>
                            <a:ea typeface="Calibri"/>
                            <a:cs typeface="Times New Roman"/>
                          </a:endParaRPr>
                        </a:p>
                      </a:txBody>
                      <a:tcPr marL="68580" marR="68580" marT="0" marB="0">
                        <a:lnL>
                          <a:noFill/>
                        </a:lnL>
                        <a:lnR>
                          <a:noFill/>
                        </a:lnR>
                        <a:lnT>
                          <a:noFill/>
                        </a:lnT>
                        <a:lnB>
                          <a:noFill/>
                        </a:lnB>
                      </a:tcPr>
                    </a:tc>
                    <a:tc hMerge="1">
                      <a:txBody>
                        <a:bodyPr/>
                        <a:lstStyle/>
                        <a:p>
                          <a:pPr marL="0" marR="0">
                            <a:spcBef>
                              <a:spcPts val="0"/>
                            </a:spcBef>
                            <a:spcAft>
                              <a:spcPts val="0"/>
                            </a:spcAft>
                          </a:pPr>
                          <a:endParaRPr lang="en-US" sz="2000" dirty="0">
                            <a:effectLst/>
                            <a:latin typeface="Calibri"/>
                            <a:ea typeface="Calibri"/>
                            <a:cs typeface="Times New Roman"/>
                          </a:endParaRPr>
                        </a:p>
                      </a:txBody>
                      <a:tcPr marL="68580" marR="68580" marT="0" marB="0">
                        <a:lnL>
                          <a:noFill/>
                        </a:lnL>
                        <a:lnR>
                          <a:noFill/>
                        </a:lnR>
                        <a:lnT>
                          <a:noFill/>
                        </a:lnT>
                        <a:lnB>
                          <a:noFill/>
                        </a:lnB>
                      </a:tcPr>
                    </a:tc>
                  </a:tr>
                  <a:tr h="457200">
                    <a:tc>
                      <a:txBody>
                        <a:bodyPr/>
                        <a:lstStyle/>
                        <a:p>
                          <a:pPr marL="0" marR="0" lvl="0" indent="0">
                            <a:spcBef>
                              <a:spcPts val="0"/>
                            </a:spcBef>
                            <a:spcAft>
                              <a:spcPts val="0"/>
                            </a:spcAft>
                            <a:buFont typeface="+mj-lt"/>
                            <a:buNone/>
                          </a:pPr>
                          <a:r>
                            <a:rPr lang="en-US" sz="2000" dirty="0" smtClean="0">
                              <a:effectLst/>
                              <a:latin typeface="Calibri"/>
                              <a:ea typeface="Times New Roman"/>
                              <a:cs typeface="Times New Roman"/>
                            </a:rPr>
                            <a:t>B.</a:t>
                          </a:r>
                          <a:endParaRPr lang="en-US" sz="2000" dirty="0">
                            <a:effectLst/>
                            <a:latin typeface="Calibri"/>
                            <a:ea typeface="Calibri"/>
                            <a:cs typeface="Times New Roman"/>
                          </a:endParaRPr>
                        </a:p>
                      </a:txBody>
                      <a:tcPr marL="68580" marR="68580" marT="0" marB="0">
                        <a:lnL>
                          <a:noFill/>
                        </a:lnL>
                        <a:lnR>
                          <a:noFill/>
                        </a:lnR>
                        <a:lnT>
                          <a:noFill/>
                        </a:lnT>
                        <a:lnB>
                          <a:noFill/>
                        </a:lnB>
                      </a:tcPr>
                    </a:tc>
                    <a:tc>
                      <a:txBody>
                        <a:bodyPr/>
                        <a:lstStyle/>
                        <a:p>
                          <a:pPr marL="0" marR="0">
                            <a:spcBef>
                              <a:spcPts val="0"/>
                            </a:spcBef>
                            <a:spcAft>
                              <a:spcPts val="0"/>
                            </a:spcAft>
                          </a:pPr>
                          <a14:m>
                            <m:oMathPara xmlns:m="http://schemas.openxmlformats.org/officeDocument/2006/math">
                              <m:oMathParaPr>
                                <m:jc m:val="left"/>
                              </m:oMathParaPr>
                              <m:oMath xmlns:m="http://schemas.openxmlformats.org/officeDocument/2006/math">
                                <m:r>
                                  <a:rPr lang="en-US" sz="2000" b="1" i="1">
                                    <a:effectLst/>
                                    <a:latin typeface="Cambria Math"/>
                                    <a:ea typeface="Calibri"/>
                                    <a:cs typeface="Times New Roman"/>
                                  </a:rPr>
                                  <m:t>𝑫</m:t>
                                </m:r>
                                <m:r>
                                  <a:rPr lang="en-US" sz="2000" b="1" i="1">
                                    <a:effectLst/>
                                    <a:latin typeface="Cambria Math"/>
                                    <a:ea typeface="Calibri"/>
                                    <a:cs typeface="Times New Roman"/>
                                  </a:rPr>
                                  <m:t>=</m:t>
                                </m:r>
                                <m:d>
                                  <m:dPr>
                                    <m:begChr m:val="{"/>
                                    <m:endChr m:val="}"/>
                                    <m:ctrlPr>
                                      <a:rPr lang="en-US" sz="2000" b="1" i="1">
                                        <a:effectLst/>
                                        <a:latin typeface="Cambria Math"/>
                                        <a:ea typeface="Calibri"/>
                                        <a:cs typeface="Times New Roman"/>
                                      </a:rPr>
                                    </m:ctrlPr>
                                  </m:dPr>
                                  <m:e>
                                    <m:r>
                                      <a:rPr lang="en-US" sz="2000" b="1" i="1">
                                        <a:effectLst/>
                                        <a:latin typeface="Cambria Math"/>
                                        <a:ea typeface="Calibri"/>
                                        <a:cs typeface="Times New Roman"/>
                                      </a:rPr>
                                      <m:t>𝟏</m:t>
                                    </m:r>
                                    <m:r>
                                      <a:rPr lang="en-US" sz="2000" b="1" i="1">
                                        <a:effectLst/>
                                        <a:latin typeface="Cambria Math"/>
                                        <a:ea typeface="Calibri"/>
                                        <a:cs typeface="Times New Roman"/>
                                      </a:rPr>
                                      <m:t>,</m:t>
                                    </m:r>
                                    <m:r>
                                      <a:rPr lang="en-US" sz="2000" b="1" i="1">
                                        <a:effectLst/>
                                        <a:latin typeface="Cambria Math"/>
                                        <a:ea typeface="Calibri"/>
                                        <a:cs typeface="Times New Roman"/>
                                      </a:rPr>
                                      <m:t>𝟐</m:t>
                                    </m:r>
                                    <m:r>
                                      <a:rPr lang="en-US" sz="2000" b="1" i="1">
                                        <a:effectLst/>
                                        <a:latin typeface="Cambria Math"/>
                                        <a:ea typeface="Calibri"/>
                                        <a:cs typeface="Times New Roman"/>
                                      </a:rPr>
                                      <m:t>,</m:t>
                                    </m:r>
                                    <m:r>
                                      <a:rPr lang="en-US" sz="2000" b="1" i="1">
                                        <a:effectLst/>
                                        <a:latin typeface="Cambria Math"/>
                                        <a:ea typeface="Calibri"/>
                                        <a:cs typeface="Times New Roman"/>
                                      </a:rPr>
                                      <m:t>𝟒</m:t>
                                    </m:r>
                                    <m:r>
                                      <a:rPr lang="en-US" sz="2000" b="1" i="1">
                                        <a:effectLst/>
                                        <a:latin typeface="Cambria Math"/>
                                        <a:ea typeface="Calibri"/>
                                        <a:cs typeface="Times New Roman"/>
                                      </a:rPr>
                                      <m:t>,</m:t>
                                    </m:r>
                                    <m:r>
                                      <a:rPr lang="en-US" sz="2000" b="1" i="1">
                                        <a:effectLst/>
                                        <a:latin typeface="Cambria Math"/>
                                        <a:ea typeface="Calibri"/>
                                        <a:cs typeface="Times New Roman"/>
                                      </a:rPr>
                                      <m:t>𝟖</m:t>
                                    </m:r>
                                    <m:r>
                                      <a:rPr lang="en-US" sz="2000" b="1" i="1">
                                        <a:effectLst/>
                                        <a:latin typeface="Cambria Math"/>
                                        <a:ea typeface="Calibri"/>
                                        <a:cs typeface="Times New Roman"/>
                                      </a:rPr>
                                      <m:t>,</m:t>
                                    </m:r>
                                    <m:r>
                                      <a:rPr lang="en-US" sz="2000" b="1" i="1">
                                        <a:effectLst/>
                                        <a:latin typeface="Cambria Math"/>
                                        <a:ea typeface="Calibri"/>
                                        <a:cs typeface="Times New Roman"/>
                                      </a:rPr>
                                      <m:t>𝟏𝟔</m:t>
                                    </m:r>
                                  </m:e>
                                </m:d>
                              </m:oMath>
                            </m:oMathPara>
                          </a14:m>
                          <a:endParaRPr lang="en-US" sz="2000" dirty="0">
                            <a:effectLst/>
                            <a:latin typeface="Calibri"/>
                            <a:ea typeface="Calibri"/>
                            <a:cs typeface="Times New Roman"/>
                          </a:endParaRPr>
                        </a:p>
                      </a:txBody>
                      <a:tcPr marL="68580" marR="68580" marT="0" marB="0">
                        <a:lnL>
                          <a:noFill/>
                        </a:lnL>
                        <a:lnR>
                          <a:noFill/>
                        </a:lnR>
                        <a:lnT>
                          <a:noFill/>
                        </a:lnT>
                        <a:lnB>
                          <a:noFill/>
                        </a:lnB>
                      </a:tcPr>
                    </a:tc>
                    <a:tc>
                      <a:txBody>
                        <a:bodyPr/>
                        <a:lstStyle/>
                        <a:p>
                          <a:pPr marL="0" marR="0">
                            <a:spcBef>
                              <a:spcPts val="0"/>
                            </a:spcBef>
                            <a:spcAft>
                              <a:spcPts val="0"/>
                            </a:spcAft>
                          </a:pPr>
                          <a14:m>
                            <m:oMathPara xmlns:m="http://schemas.openxmlformats.org/officeDocument/2006/math">
                              <m:oMathParaPr>
                                <m:jc m:val="left"/>
                              </m:oMathParaPr>
                              <m:oMath xmlns:m="http://schemas.openxmlformats.org/officeDocument/2006/math">
                                <m:r>
                                  <a:rPr lang="en-US" sz="2000" b="1" i="1">
                                    <a:effectLst/>
                                    <a:latin typeface="Cambria Math"/>
                                    <a:ea typeface="Calibri"/>
                                    <a:cs typeface="Times New Roman"/>
                                  </a:rPr>
                                  <m:t>𝑬</m:t>
                                </m:r>
                                <m:r>
                                  <a:rPr lang="en-US" sz="2000" b="1" i="1">
                                    <a:effectLst/>
                                    <a:latin typeface="Cambria Math"/>
                                    <a:ea typeface="Calibri"/>
                                    <a:cs typeface="Times New Roman"/>
                                  </a:rPr>
                                  <m:t>=</m:t>
                                </m:r>
                                <m:d>
                                  <m:dPr>
                                    <m:begChr m:val="{"/>
                                    <m:endChr m:val="}"/>
                                    <m:ctrlPr>
                                      <a:rPr lang="en-US" sz="2000" b="1" i="1">
                                        <a:effectLst/>
                                        <a:latin typeface="Cambria Math"/>
                                        <a:ea typeface="Calibri"/>
                                        <a:cs typeface="Times New Roman"/>
                                      </a:rPr>
                                    </m:ctrlPr>
                                  </m:dPr>
                                  <m:e>
                                    <m:r>
                                      <a:rPr lang="en-US" sz="2000" b="1" i="1">
                                        <a:effectLst/>
                                        <a:latin typeface="Cambria Math"/>
                                        <a:ea typeface="Calibri"/>
                                        <a:cs typeface="Times New Roman"/>
                                      </a:rPr>
                                      <m:t>𝒙</m:t>
                                    </m:r>
                                    <m:r>
                                      <a:rPr lang="en-US" sz="2000" b="1" i="1">
                                        <a:effectLst/>
                                        <a:latin typeface="Cambria Math"/>
                                        <a:ea typeface="Calibri"/>
                                        <a:cs typeface="Times New Roman"/>
                                      </a:rPr>
                                      <m:t>|</m:t>
                                    </m:r>
                                    <m:r>
                                      <a:rPr lang="en-US" sz="2000" b="1" i="1">
                                        <a:effectLst/>
                                        <a:latin typeface="Cambria Math"/>
                                        <a:ea typeface="Calibri"/>
                                        <a:cs typeface="Times New Roman"/>
                                      </a:rPr>
                                      <m:t>𝒙</m:t>
                                    </m:r>
                                    <m:r>
                                      <a:rPr lang="en-US" sz="2000" b="1" i="1">
                                        <a:effectLst/>
                                        <a:latin typeface="Cambria Math"/>
                                        <a:ea typeface="Calibri"/>
                                        <a:cs typeface="Times New Roman"/>
                                      </a:rPr>
                                      <m:t> </m:t>
                                    </m:r>
                                    <m:r>
                                      <m:rPr>
                                        <m:sty m:val="p"/>
                                      </m:rPr>
                                      <a:rPr lang="en-US" sz="2000">
                                        <a:effectLst/>
                                        <a:latin typeface="Cambria Math"/>
                                        <a:ea typeface="Calibri"/>
                                        <a:cs typeface="Times New Roman"/>
                                      </a:rPr>
                                      <m:t>is</m:t>
                                    </m:r>
                                    <m:r>
                                      <a:rPr lang="en-US" sz="2000">
                                        <a:effectLst/>
                                        <a:latin typeface="Cambria Math"/>
                                        <a:ea typeface="Calibri"/>
                                        <a:cs typeface="Times New Roman"/>
                                      </a:rPr>
                                      <m:t> </m:t>
                                    </m:r>
                                    <m:r>
                                      <m:rPr>
                                        <m:sty m:val="p"/>
                                      </m:rPr>
                                      <a:rPr lang="en-US" sz="2000">
                                        <a:effectLst/>
                                        <a:latin typeface="Cambria Math"/>
                                        <a:ea typeface="Calibri"/>
                                        <a:cs typeface="Times New Roman"/>
                                      </a:rPr>
                                      <m:t>multiple</m:t>
                                    </m:r>
                                    <m:r>
                                      <a:rPr lang="en-US" sz="2000">
                                        <a:effectLst/>
                                        <a:latin typeface="Cambria Math"/>
                                        <a:ea typeface="Calibri"/>
                                        <a:cs typeface="Times New Roman"/>
                                      </a:rPr>
                                      <m:t> </m:t>
                                    </m:r>
                                    <m:r>
                                      <m:rPr>
                                        <m:sty m:val="p"/>
                                      </m:rPr>
                                      <a:rPr lang="en-US" sz="2000">
                                        <a:effectLst/>
                                        <a:latin typeface="Cambria Math"/>
                                        <a:ea typeface="Calibri"/>
                                        <a:cs typeface="Times New Roman"/>
                                      </a:rPr>
                                      <m:t>of</m:t>
                                    </m:r>
                                    <m:r>
                                      <a:rPr lang="en-US" sz="2000">
                                        <a:effectLst/>
                                        <a:latin typeface="Cambria Math"/>
                                        <a:ea typeface="Calibri"/>
                                        <a:cs typeface="Times New Roman"/>
                                      </a:rPr>
                                      <m:t> </m:t>
                                    </m:r>
                                    <m:r>
                                      <a:rPr lang="en-US" sz="2000" b="1" i="1">
                                        <a:effectLst/>
                                        <a:latin typeface="Cambria Math"/>
                                        <a:ea typeface="Calibri"/>
                                        <a:cs typeface="Times New Roman"/>
                                      </a:rPr>
                                      <m:t>𝟐</m:t>
                                    </m:r>
                                    <m:r>
                                      <a:rPr lang="en-US" sz="2000">
                                        <a:effectLst/>
                                        <a:latin typeface="Cambria Math"/>
                                        <a:ea typeface="Calibri"/>
                                        <a:cs typeface="Times New Roman"/>
                                      </a:rPr>
                                      <m:t> </m:t>
                                    </m:r>
                                    <m:r>
                                      <m:rPr>
                                        <m:sty m:val="p"/>
                                      </m:rPr>
                                      <a:rPr lang="en-US" sz="2000">
                                        <a:effectLst/>
                                        <a:latin typeface="Cambria Math"/>
                                        <a:ea typeface="Calibri"/>
                                        <a:cs typeface="Times New Roman"/>
                                      </a:rPr>
                                      <m:t>and</m:t>
                                    </m:r>
                                    <m:r>
                                      <a:rPr lang="en-US" sz="2000">
                                        <a:effectLst/>
                                        <a:latin typeface="Cambria Math"/>
                                        <a:ea typeface="Calibri"/>
                                        <a:cs typeface="Times New Roman"/>
                                      </a:rPr>
                                      <m:t> </m:t>
                                    </m:r>
                                    <m:r>
                                      <m:rPr>
                                        <m:sty m:val="p"/>
                                      </m:rPr>
                                      <a:rPr lang="en-US" sz="2000">
                                        <a:effectLst/>
                                        <a:latin typeface="Cambria Math"/>
                                        <a:ea typeface="Calibri"/>
                                        <a:cs typeface="Times New Roman"/>
                                      </a:rPr>
                                      <m:t>is</m:t>
                                    </m:r>
                                    <m:r>
                                      <a:rPr lang="en-US" sz="2000">
                                        <a:effectLst/>
                                        <a:latin typeface="Cambria Math"/>
                                        <a:ea typeface="Calibri"/>
                                        <a:cs typeface="Times New Roman"/>
                                      </a:rPr>
                                      <m:t> </m:t>
                                    </m:r>
                                    <m:r>
                                      <m:rPr>
                                        <m:sty m:val="p"/>
                                      </m:rPr>
                                      <a:rPr lang="en-US" sz="2000">
                                        <a:effectLst/>
                                        <a:latin typeface="Cambria Math"/>
                                        <a:ea typeface="Calibri"/>
                                        <a:cs typeface="Times New Roman"/>
                                      </a:rPr>
                                      <m:t>less</m:t>
                                    </m:r>
                                    <m:r>
                                      <a:rPr lang="en-US" sz="2000">
                                        <a:effectLst/>
                                        <a:latin typeface="Cambria Math"/>
                                        <a:ea typeface="Calibri"/>
                                        <a:cs typeface="Times New Roman"/>
                                      </a:rPr>
                                      <m:t> </m:t>
                                    </m:r>
                                    <m:r>
                                      <m:rPr>
                                        <m:sty m:val="p"/>
                                      </m:rPr>
                                      <a:rPr lang="en-US" sz="2000">
                                        <a:effectLst/>
                                        <a:latin typeface="Cambria Math"/>
                                        <a:ea typeface="Calibri"/>
                                        <a:cs typeface="Times New Roman"/>
                                      </a:rPr>
                                      <m:t>than</m:t>
                                    </m:r>
                                    <m:r>
                                      <a:rPr lang="en-US" sz="2000">
                                        <a:effectLst/>
                                        <a:latin typeface="Cambria Math"/>
                                        <a:ea typeface="Calibri"/>
                                        <a:cs typeface="Times New Roman"/>
                                      </a:rPr>
                                      <m:t> </m:t>
                                    </m:r>
                                    <m:r>
                                      <a:rPr lang="en-US" sz="2000" b="1" i="1">
                                        <a:effectLst/>
                                        <a:latin typeface="Cambria Math"/>
                                        <a:ea typeface="Calibri"/>
                                        <a:cs typeface="Times New Roman"/>
                                      </a:rPr>
                                      <m:t>𝟓</m:t>
                                    </m:r>
                                  </m:e>
                                </m:d>
                              </m:oMath>
                            </m:oMathPara>
                          </a14:m>
                          <a:endParaRPr lang="en-US" sz="2000" dirty="0">
                            <a:effectLst/>
                            <a:latin typeface="Calibri"/>
                            <a:ea typeface="Calibri"/>
                            <a:cs typeface="Times New Roman"/>
                          </a:endParaRPr>
                        </a:p>
                      </a:txBody>
                      <a:tcPr marL="68580" marR="68580" marT="0" marB="0">
                        <a:lnL>
                          <a:noFill/>
                        </a:lnL>
                        <a:lnR>
                          <a:noFill/>
                        </a:lnR>
                        <a:lnT>
                          <a:noFill/>
                        </a:lnT>
                        <a:lnB>
                          <a:noFill/>
                        </a:lnB>
                      </a:tcPr>
                    </a:tc>
                  </a:tr>
                  <a:tr h="457200">
                    <a:tc>
                      <a:txBody>
                        <a:bodyPr/>
                        <a:lstStyle/>
                        <a:p>
                          <a:pPr marL="0" marR="0" lvl="0" indent="0">
                            <a:spcBef>
                              <a:spcPts val="0"/>
                            </a:spcBef>
                            <a:spcAft>
                              <a:spcPts val="0"/>
                            </a:spcAft>
                            <a:buFont typeface="+mj-lt"/>
                            <a:buNone/>
                          </a:pPr>
                          <a:endParaRPr lang="en-US" sz="2000" dirty="0">
                            <a:effectLst/>
                            <a:latin typeface="Calibri"/>
                            <a:ea typeface="Calibri"/>
                            <a:cs typeface="Times New Roman"/>
                          </a:endParaRPr>
                        </a:p>
                      </a:txBody>
                      <a:tcPr marL="68580" marR="68580" marT="0" marB="0">
                        <a:lnL>
                          <a:noFill/>
                        </a:lnL>
                        <a:lnR>
                          <a:noFill/>
                        </a:lnR>
                        <a:lnT>
                          <a:noFill/>
                        </a:lnT>
                        <a:lnB>
                          <a:noFill/>
                        </a:lnB>
                      </a:tcPr>
                    </a:tc>
                    <a:tc gridSpan="2">
                      <a:txBody>
                        <a:bodyPr/>
                        <a:lstStyle/>
                        <a:p>
                          <a:pPr marL="0" marR="0">
                            <a:spcBef>
                              <a:spcPts val="0"/>
                            </a:spcBef>
                            <a:spcAft>
                              <a:spcPts val="0"/>
                            </a:spcAft>
                          </a:pPr>
                          <a14:m>
                            <m:oMathPara xmlns:m="http://schemas.openxmlformats.org/officeDocument/2006/math">
                              <m:oMathParaPr>
                                <m:jc m:val="center"/>
                              </m:oMathParaPr>
                              <m:oMath xmlns:m="http://schemas.openxmlformats.org/officeDocument/2006/math">
                                <m:r>
                                  <a:rPr lang="en-US" sz="2000" b="1" i="1" kern="1200" smtClean="0">
                                    <a:solidFill>
                                      <a:schemeClr val="tx1"/>
                                    </a:solidFill>
                                    <a:effectLst/>
                                    <a:latin typeface="Cambria Math"/>
                                    <a:ea typeface="+mn-ea"/>
                                    <a:cs typeface="+mn-cs"/>
                                  </a:rPr>
                                  <m:t>𝑫</m:t>
                                </m:r>
                                <m:r>
                                  <a:rPr lang="en-US" sz="2000" b="1" i="1" kern="1200">
                                    <a:solidFill>
                                      <a:schemeClr val="tx1"/>
                                    </a:solidFill>
                                    <a:effectLst/>
                                    <a:latin typeface="Cambria Math"/>
                                    <a:ea typeface="+mn-ea"/>
                                    <a:cs typeface="+mn-cs"/>
                                  </a:rPr>
                                  <m:t>∩</m:t>
                                </m:r>
                                <m:r>
                                  <a:rPr lang="en-US" sz="2000" b="1" i="1" kern="1200">
                                    <a:solidFill>
                                      <a:schemeClr val="tx1"/>
                                    </a:solidFill>
                                    <a:effectLst/>
                                    <a:latin typeface="Cambria Math"/>
                                    <a:ea typeface="+mn-ea"/>
                                    <a:cs typeface="+mn-cs"/>
                                  </a:rPr>
                                  <m:t>𝑬</m:t>
                                </m:r>
                                <m:r>
                                  <a:rPr lang="en-US" sz="2000" b="1" i="1" kern="1200">
                                    <a:solidFill>
                                      <a:schemeClr val="tx1"/>
                                    </a:solidFill>
                                    <a:effectLst/>
                                    <a:latin typeface="Cambria Math"/>
                                    <a:ea typeface="+mn-ea"/>
                                    <a:cs typeface="+mn-cs"/>
                                  </a:rPr>
                                  <m:t>=</m:t>
                                </m:r>
                                <m:d>
                                  <m:dPr>
                                    <m:begChr m:val="{"/>
                                    <m:endChr m:val="}"/>
                                    <m:ctrlPr>
                                      <a:rPr lang="en-US" sz="2000" b="1" i="1" kern="1200">
                                        <a:solidFill>
                                          <a:schemeClr val="tx1"/>
                                        </a:solidFill>
                                        <a:effectLst/>
                                        <a:latin typeface="Cambria Math"/>
                                        <a:ea typeface="+mn-ea"/>
                                        <a:cs typeface="+mn-cs"/>
                                      </a:rPr>
                                    </m:ctrlPr>
                                  </m:dPr>
                                  <m:e>
                                    <m:r>
                                      <a:rPr lang="en-US" sz="2000" b="1" i="1" kern="1200">
                                        <a:solidFill>
                                          <a:schemeClr val="tx1"/>
                                        </a:solidFill>
                                        <a:effectLst/>
                                        <a:latin typeface="Cambria Math"/>
                                        <a:ea typeface="+mn-ea"/>
                                        <a:cs typeface="+mn-cs"/>
                                      </a:rPr>
                                      <m:t>𝟐</m:t>
                                    </m:r>
                                    <m:r>
                                      <a:rPr lang="en-US" sz="2000" b="1" i="1" kern="1200">
                                        <a:solidFill>
                                          <a:schemeClr val="tx1"/>
                                        </a:solidFill>
                                        <a:effectLst/>
                                        <a:latin typeface="Cambria Math"/>
                                        <a:ea typeface="+mn-ea"/>
                                        <a:cs typeface="+mn-cs"/>
                                      </a:rPr>
                                      <m:t>,</m:t>
                                    </m:r>
                                    <m:r>
                                      <a:rPr lang="en-US" sz="2000" b="1" i="1" kern="1200">
                                        <a:solidFill>
                                          <a:schemeClr val="tx1"/>
                                        </a:solidFill>
                                        <a:effectLst/>
                                        <a:latin typeface="Cambria Math"/>
                                        <a:ea typeface="+mn-ea"/>
                                        <a:cs typeface="+mn-cs"/>
                                      </a:rPr>
                                      <m:t>𝟒</m:t>
                                    </m:r>
                                  </m:e>
                                </m:d>
                              </m:oMath>
                            </m:oMathPara>
                          </a14:m>
                          <a:endParaRPr lang="en-US" sz="2000" dirty="0">
                            <a:effectLst/>
                            <a:latin typeface="Calibri"/>
                            <a:ea typeface="Calibri"/>
                            <a:cs typeface="Times New Roman"/>
                          </a:endParaRPr>
                        </a:p>
                      </a:txBody>
                      <a:tcPr marL="68580" marR="68580" marT="0" marB="0">
                        <a:lnL>
                          <a:noFill/>
                        </a:lnL>
                        <a:lnR>
                          <a:noFill/>
                        </a:lnR>
                        <a:lnT>
                          <a:noFill/>
                        </a:lnT>
                        <a:lnB>
                          <a:noFill/>
                        </a:lnB>
                      </a:tcPr>
                    </a:tc>
                    <a:tc hMerge="1">
                      <a:txBody>
                        <a:bodyPr/>
                        <a:lstStyle/>
                        <a:p>
                          <a:pPr marL="0" marR="0">
                            <a:spcBef>
                              <a:spcPts val="0"/>
                            </a:spcBef>
                            <a:spcAft>
                              <a:spcPts val="0"/>
                            </a:spcAft>
                          </a:pPr>
                          <a:endParaRPr lang="en-US" sz="2000" dirty="0">
                            <a:effectLst/>
                            <a:latin typeface="Calibri"/>
                            <a:ea typeface="Calibri"/>
                            <a:cs typeface="Times New Roman"/>
                          </a:endParaRPr>
                        </a:p>
                      </a:txBody>
                      <a:tcPr marL="68580" marR="68580" marT="0" marB="0">
                        <a:lnL>
                          <a:noFill/>
                        </a:lnL>
                        <a:lnR>
                          <a:noFill/>
                        </a:lnR>
                        <a:lnT>
                          <a:noFill/>
                        </a:lnT>
                        <a:lnB>
                          <a:noFill/>
                        </a:lnB>
                      </a:tcPr>
                    </a:tc>
                  </a:tr>
                  <a:tr h="457200">
                    <a:tc>
                      <a:txBody>
                        <a:bodyPr/>
                        <a:lstStyle/>
                        <a:p>
                          <a:pPr marL="0" marR="0" lvl="0" indent="0">
                            <a:spcBef>
                              <a:spcPts val="0"/>
                            </a:spcBef>
                            <a:spcAft>
                              <a:spcPts val="0"/>
                            </a:spcAft>
                            <a:buFont typeface="+mj-lt"/>
                            <a:buNone/>
                          </a:pPr>
                          <a:r>
                            <a:rPr lang="en-US" sz="2000" dirty="0" smtClean="0">
                              <a:effectLst/>
                              <a:latin typeface="Calibri"/>
                              <a:ea typeface="Times New Roman"/>
                              <a:cs typeface="Times New Roman"/>
                            </a:rPr>
                            <a:t>C.</a:t>
                          </a:r>
                          <a:endParaRPr lang="en-US" sz="2000" dirty="0">
                            <a:effectLst/>
                            <a:latin typeface="Calibri"/>
                            <a:ea typeface="Calibri"/>
                            <a:cs typeface="Times New Roman"/>
                          </a:endParaRPr>
                        </a:p>
                      </a:txBody>
                      <a:tcPr marL="68580" marR="68580" marT="0" marB="0">
                        <a:lnL>
                          <a:noFill/>
                        </a:lnL>
                        <a:lnR>
                          <a:noFill/>
                        </a:lnR>
                        <a:lnT>
                          <a:noFill/>
                        </a:lnT>
                        <a:lnB>
                          <a:noFill/>
                        </a:lnB>
                      </a:tcPr>
                    </a:tc>
                    <a:tc>
                      <a:txBody>
                        <a:bodyPr/>
                        <a:lstStyle/>
                        <a:p>
                          <a:pPr marL="0" marR="0">
                            <a:spcBef>
                              <a:spcPts val="0"/>
                            </a:spcBef>
                            <a:spcAft>
                              <a:spcPts val="0"/>
                            </a:spcAft>
                          </a:pPr>
                          <a14:m>
                            <m:oMathPara xmlns:m="http://schemas.openxmlformats.org/officeDocument/2006/math">
                              <m:oMathParaPr>
                                <m:jc m:val="left"/>
                              </m:oMathParaPr>
                              <m:oMath xmlns:m="http://schemas.openxmlformats.org/officeDocument/2006/math">
                                <m:r>
                                  <a:rPr lang="en-US" sz="2000" b="1" i="1">
                                    <a:effectLst/>
                                    <a:latin typeface="Cambria Math"/>
                                    <a:ea typeface="Calibri"/>
                                    <a:cs typeface="Times New Roman"/>
                                  </a:rPr>
                                  <m:t>𝑱</m:t>
                                </m:r>
                                <m:r>
                                  <a:rPr lang="en-US" sz="2000" b="1" i="1">
                                    <a:effectLst/>
                                    <a:latin typeface="Cambria Math"/>
                                    <a:ea typeface="Calibri"/>
                                    <a:cs typeface="Times New Roman"/>
                                  </a:rPr>
                                  <m:t>=</m:t>
                                </m:r>
                                <m:d>
                                  <m:dPr>
                                    <m:begChr m:val="{"/>
                                    <m:endChr m:val="}"/>
                                    <m:ctrlPr>
                                      <a:rPr lang="en-US" sz="2000" b="1" i="1">
                                        <a:effectLst/>
                                        <a:latin typeface="Cambria Math"/>
                                        <a:ea typeface="Calibri"/>
                                        <a:cs typeface="Times New Roman"/>
                                      </a:rPr>
                                    </m:ctrlPr>
                                  </m:dPr>
                                  <m:e>
                                    <m:r>
                                      <a:rPr lang="en-US" sz="2000" b="1" i="1">
                                        <a:effectLst/>
                                        <a:latin typeface="Cambria Math"/>
                                        <a:ea typeface="Calibri"/>
                                        <a:cs typeface="Times New Roman"/>
                                      </a:rPr>
                                      <m:t>𝟑</m:t>
                                    </m:r>
                                    <m:r>
                                      <a:rPr lang="en-US" sz="2000" b="1" i="1">
                                        <a:effectLst/>
                                        <a:latin typeface="Cambria Math"/>
                                        <a:ea typeface="Calibri"/>
                                        <a:cs typeface="Times New Roman"/>
                                      </a:rPr>
                                      <m:t>,</m:t>
                                    </m:r>
                                    <m:r>
                                      <a:rPr lang="en-US" sz="2000" b="1" i="1">
                                        <a:effectLst/>
                                        <a:latin typeface="Cambria Math"/>
                                        <a:ea typeface="Calibri"/>
                                        <a:cs typeface="Times New Roman"/>
                                      </a:rPr>
                                      <m:t>𝟔</m:t>
                                    </m:r>
                                    <m:r>
                                      <a:rPr lang="en-US" sz="2000" b="1" i="1">
                                        <a:effectLst/>
                                        <a:latin typeface="Cambria Math"/>
                                        <a:ea typeface="Calibri"/>
                                        <a:cs typeface="Times New Roman"/>
                                      </a:rPr>
                                      <m:t>,</m:t>
                                    </m:r>
                                    <m:r>
                                      <a:rPr lang="en-US" sz="2000" b="1" i="1">
                                        <a:effectLst/>
                                        <a:latin typeface="Cambria Math"/>
                                        <a:ea typeface="Calibri"/>
                                        <a:cs typeface="Times New Roman"/>
                                      </a:rPr>
                                      <m:t>𝟗</m:t>
                                    </m:r>
                                    <m:r>
                                      <a:rPr lang="en-US" sz="2000" b="1" i="1">
                                        <a:effectLst/>
                                        <a:latin typeface="Cambria Math"/>
                                        <a:ea typeface="Calibri"/>
                                        <a:cs typeface="Times New Roman"/>
                                      </a:rPr>
                                      <m:t>,</m:t>
                                    </m:r>
                                    <m:r>
                                      <a:rPr lang="en-US" sz="2000" b="1" i="1">
                                        <a:effectLst/>
                                        <a:latin typeface="Cambria Math"/>
                                        <a:ea typeface="Calibri"/>
                                        <a:cs typeface="Times New Roman"/>
                                      </a:rPr>
                                      <m:t>𝟏𝟐</m:t>
                                    </m:r>
                                    <m:r>
                                      <a:rPr lang="en-US" sz="2000" b="1" i="1">
                                        <a:effectLst/>
                                        <a:latin typeface="Cambria Math"/>
                                        <a:ea typeface="Calibri"/>
                                        <a:cs typeface="Times New Roman"/>
                                      </a:rPr>
                                      <m:t>,</m:t>
                                    </m:r>
                                    <m:r>
                                      <a:rPr lang="en-US" sz="2000" b="1" i="1">
                                        <a:effectLst/>
                                        <a:latin typeface="Cambria Math"/>
                                        <a:ea typeface="Calibri"/>
                                        <a:cs typeface="Times New Roman"/>
                                      </a:rPr>
                                      <m:t>𝟏𝟓</m:t>
                                    </m:r>
                                  </m:e>
                                </m:d>
                              </m:oMath>
                            </m:oMathPara>
                          </a14:m>
                          <a:endParaRPr lang="en-US" sz="2000" dirty="0">
                            <a:effectLst/>
                            <a:latin typeface="Calibri"/>
                            <a:ea typeface="Calibri"/>
                            <a:cs typeface="Times New Roman"/>
                          </a:endParaRPr>
                        </a:p>
                      </a:txBody>
                      <a:tcPr marL="68580" marR="68580" marT="0" marB="0">
                        <a:lnL>
                          <a:noFill/>
                        </a:lnL>
                        <a:lnR>
                          <a:noFill/>
                        </a:lnR>
                        <a:lnT>
                          <a:noFill/>
                        </a:lnT>
                        <a:lnB>
                          <a:noFill/>
                        </a:lnB>
                      </a:tcPr>
                    </a:tc>
                    <a:tc>
                      <a:txBody>
                        <a:bodyPr/>
                        <a:lstStyle/>
                        <a:p>
                          <a:pPr marL="0" marR="0">
                            <a:spcBef>
                              <a:spcPts val="0"/>
                            </a:spcBef>
                            <a:spcAft>
                              <a:spcPts val="0"/>
                            </a:spcAft>
                          </a:pPr>
                          <a14:m>
                            <m:oMathPara xmlns:m="http://schemas.openxmlformats.org/officeDocument/2006/math">
                              <m:oMathParaPr>
                                <m:jc m:val="left"/>
                              </m:oMathParaPr>
                              <m:oMath xmlns:m="http://schemas.openxmlformats.org/officeDocument/2006/math">
                                <m:r>
                                  <a:rPr lang="en-US" sz="2000" b="1" i="1">
                                    <a:effectLst/>
                                    <a:latin typeface="Cambria Math"/>
                                    <a:ea typeface="Calibri"/>
                                    <a:cs typeface="Times New Roman"/>
                                  </a:rPr>
                                  <m:t>𝑲</m:t>
                                </m:r>
                                <m:r>
                                  <a:rPr lang="en-US" sz="2000" b="1" i="1">
                                    <a:effectLst/>
                                    <a:latin typeface="Cambria Math"/>
                                    <a:ea typeface="Calibri"/>
                                    <a:cs typeface="Times New Roman"/>
                                  </a:rPr>
                                  <m:t>=</m:t>
                                </m:r>
                                <m:d>
                                  <m:dPr>
                                    <m:begChr m:val="{"/>
                                    <m:endChr m:val="}"/>
                                    <m:ctrlPr>
                                      <a:rPr lang="en-US" sz="2000" b="1" i="1">
                                        <a:effectLst/>
                                        <a:latin typeface="Cambria Math"/>
                                        <a:ea typeface="Calibri"/>
                                        <a:cs typeface="Times New Roman"/>
                                      </a:rPr>
                                    </m:ctrlPr>
                                  </m:dPr>
                                  <m:e>
                                    <m:r>
                                      <a:rPr lang="en-US" sz="2000" b="1" i="1">
                                        <a:effectLst/>
                                        <a:latin typeface="Cambria Math"/>
                                        <a:ea typeface="Calibri"/>
                                        <a:cs typeface="Times New Roman"/>
                                      </a:rPr>
                                      <m:t>𝒙</m:t>
                                    </m:r>
                                    <m:r>
                                      <a:rPr lang="en-US" sz="2000" b="1" i="1">
                                        <a:effectLst/>
                                        <a:latin typeface="Cambria Math"/>
                                        <a:ea typeface="Calibri"/>
                                        <a:cs typeface="Times New Roman"/>
                                      </a:rPr>
                                      <m:t>|</m:t>
                                    </m:r>
                                    <m:r>
                                      <a:rPr lang="en-US" sz="2000" b="1" i="1">
                                        <a:effectLst/>
                                        <a:latin typeface="Cambria Math"/>
                                        <a:ea typeface="Calibri"/>
                                        <a:cs typeface="Times New Roman"/>
                                      </a:rPr>
                                      <m:t>𝒙</m:t>
                                    </m:r>
                                    <m:r>
                                      <a:rPr lang="en-US" sz="2000" b="1" i="1">
                                        <a:effectLst/>
                                        <a:latin typeface="Cambria Math"/>
                                        <a:ea typeface="Calibri"/>
                                        <a:cs typeface="Times New Roman"/>
                                      </a:rPr>
                                      <m:t> </m:t>
                                    </m:r>
                                    <m:r>
                                      <m:rPr>
                                        <m:sty m:val="p"/>
                                      </m:rPr>
                                      <a:rPr lang="en-US" sz="2000">
                                        <a:effectLst/>
                                        <a:latin typeface="Cambria Math"/>
                                        <a:ea typeface="Calibri"/>
                                        <a:cs typeface="Times New Roman"/>
                                      </a:rPr>
                                      <m:t>is</m:t>
                                    </m:r>
                                    <m:r>
                                      <a:rPr lang="en-US" sz="2000">
                                        <a:effectLst/>
                                        <a:latin typeface="Cambria Math"/>
                                        <a:ea typeface="Calibri"/>
                                        <a:cs typeface="Times New Roman"/>
                                      </a:rPr>
                                      <m:t> </m:t>
                                    </m:r>
                                    <m:r>
                                      <m:rPr>
                                        <m:sty m:val="p"/>
                                      </m:rPr>
                                      <a:rPr lang="en-US" sz="2000">
                                        <a:effectLst/>
                                        <a:latin typeface="Cambria Math"/>
                                        <a:ea typeface="Calibri"/>
                                        <a:cs typeface="Times New Roman"/>
                                      </a:rPr>
                                      <m:t>a</m:t>
                                    </m:r>
                                    <m:r>
                                      <a:rPr lang="en-US" sz="2000">
                                        <a:effectLst/>
                                        <a:latin typeface="Cambria Math"/>
                                        <a:ea typeface="Calibri"/>
                                        <a:cs typeface="Times New Roman"/>
                                      </a:rPr>
                                      <m:t> </m:t>
                                    </m:r>
                                    <m:r>
                                      <m:rPr>
                                        <m:sty m:val="p"/>
                                      </m:rPr>
                                      <a:rPr lang="en-US" sz="2000">
                                        <a:effectLst/>
                                        <a:latin typeface="Cambria Math"/>
                                        <a:ea typeface="Calibri"/>
                                        <a:cs typeface="Times New Roman"/>
                                      </a:rPr>
                                      <m:t>prime</m:t>
                                    </m:r>
                                    <m:r>
                                      <a:rPr lang="en-US" sz="2000">
                                        <a:effectLst/>
                                        <a:latin typeface="Cambria Math"/>
                                        <a:ea typeface="Calibri"/>
                                        <a:cs typeface="Times New Roman"/>
                                      </a:rPr>
                                      <m:t> </m:t>
                                    </m:r>
                                    <m:r>
                                      <m:rPr>
                                        <m:sty m:val="p"/>
                                      </m:rPr>
                                      <a:rPr lang="en-US" sz="2000">
                                        <a:effectLst/>
                                        <a:latin typeface="Cambria Math"/>
                                        <a:ea typeface="Calibri"/>
                                        <a:cs typeface="Times New Roman"/>
                                      </a:rPr>
                                      <m:t>number</m:t>
                                    </m:r>
                                    <m:r>
                                      <a:rPr lang="en-US" sz="2000">
                                        <a:effectLst/>
                                        <a:latin typeface="Cambria Math"/>
                                        <a:ea typeface="Calibri"/>
                                        <a:cs typeface="Times New Roman"/>
                                      </a:rPr>
                                      <m:t> </m:t>
                                    </m:r>
                                    <m:r>
                                      <m:rPr>
                                        <m:sty m:val="p"/>
                                      </m:rPr>
                                      <a:rPr lang="en-US" sz="2000">
                                        <a:effectLst/>
                                        <a:latin typeface="Cambria Math"/>
                                        <a:ea typeface="Calibri"/>
                                        <a:cs typeface="Times New Roman"/>
                                      </a:rPr>
                                      <m:t>greater</m:t>
                                    </m:r>
                                    <m:r>
                                      <a:rPr lang="en-US" sz="2000">
                                        <a:effectLst/>
                                        <a:latin typeface="Cambria Math"/>
                                        <a:ea typeface="Calibri"/>
                                        <a:cs typeface="Times New Roman"/>
                                      </a:rPr>
                                      <m:t> </m:t>
                                    </m:r>
                                    <m:r>
                                      <m:rPr>
                                        <m:sty m:val="p"/>
                                      </m:rPr>
                                      <a:rPr lang="en-US" sz="2000">
                                        <a:effectLst/>
                                        <a:latin typeface="Cambria Math"/>
                                        <a:ea typeface="Calibri"/>
                                        <a:cs typeface="Times New Roman"/>
                                      </a:rPr>
                                      <m:t>than</m:t>
                                    </m:r>
                                    <m:r>
                                      <a:rPr lang="en-US" sz="2000">
                                        <a:effectLst/>
                                        <a:latin typeface="Cambria Math"/>
                                        <a:ea typeface="Calibri"/>
                                        <a:cs typeface="Times New Roman"/>
                                      </a:rPr>
                                      <m:t> </m:t>
                                    </m:r>
                                    <m:r>
                                      <a:rPr lang="en-US" sz="2000" b="1" i="1">
                                        <a:effectLst/>
                                        <a:latin typeface="Cambria Math"/>
                                        <a:ea typeface="Calibri"/>
                                        <a:cs typeface="Times New Roman"/>
                                      </a:rPr>
                                      <m:t>𝟐</m:t>
                                    </m:r>
                                  </m:e>
                                </m:d>
                              </m:oMath>
                            </m:oMathPara>
                          </a14:m>
                          <a:endParaRPr lang="en-US" sz="2000" dirty="0">
                            <a:effectLst/>
                            <a:latin typeface="Calibri"/>
                            <a:ea typeface="Calibri"/>
                            <a:cs typeface="Times New Roman"/>
                          </a:endParaRPr>
                        </a:p>
                      </a:txBody>
                      <a:tcPr marL="68580" marR="68580" marT="0" marB="0">
                        <a:lnL>
                          <a:noFill/>
                        </a:lnL>
                        <a:lnR>
                          <a:noFill/>
                        </a:lnR>
                        <a:lnT>
                          <a:noFill/>
                        </a:lnT>
                        <a:lnB>
                          <a:noFill/>
                        </a:lnB>
                      </a:tcPr>
                    </a:tc>
                  </a:tr>
                  <a:tr h="457200">
                    <a:tc>
                      <a:txBody>
                        <a:bodyPr/>
                        <a:lstStyle/>
                        <a:p>
                          <a:pPr marL="0" marR="0" lvl="0" indent="0">
                            <a:spcBef>
                              <a:spcPts val="0"/>
                            </a:spcBef>
                            <a:spcAft>
                              <a:spcPts val="0"/>
                            </a:spcAft>
                            <a:buFont typeface="+mj-lt"/>
                            <a:buNone/>
                          </a:pPr>
                          <a:endParaRPr lang="en-US" sz="2000" dirty="0">
                            <a:effectLst/>
                            <a:latin typeface="Calibri"/>
                            <a:ea typeface="Calibri"/>
                            <a:cs typeface="Times New Roman"/>
                          </a:endParaRPr>
                        </a:p>
                      </a:txBody>
                      <a:tcPr marL="68580" marR="68580" marT="0" marB="0">
                        <a:lnL>
                          <a:noFill/>
                        </a:lnL>
                        <a:lnR>
                          <a:noFill/>
                        </a:lnR>
                        <a:lnT>
                          <a:noFill/>
                        </a:lnT>
                        <a:lnB>
                          <a:noFill/>
                        </a:lnB>
                      </a:tcPr>
                    </a:tc>
                    <a:tc gridSpan="2">
                      <a:txBody>
                        <a:bodyPr/>
                        <a:lstStyle/>
                        <a:p>
                          <a:pPr marL="0" marR="0">
                            <a:spcBef>
                              <a:spcPts val="0"/>
                            </a:spcBef>
                            <a:spcAft>
                              <a:spcPts val="0"/>
                            </a:spcAft>
                          </a:pPr>
                          <a14:m>
                            <m:oMathPara xmlns:m="http://schemas.openxmlformats.org/officeDocument/2006/math">
                              <m:oMathParaPr>
                                <m:jc m:val="center"/>
                              </m:oMathParaPr>
                              <m:oMath xmlns:m="http://schemas.openxmlformats.org/officeDocument/2006/math">
                                <m:r>
                                  <a:rPr lang="en-US" sz="2000" b="1" i="1" kern="1200" smtClean="0">
                                    <a:solidFill>
                                      <a:schemeClr val="tx1"/>
                                    </a:solidFill>
                                    <a:effectLst/>
                                    <a:latin typeface="Cambria Math"/>
                                    <a:ea typeface="+mn-ea"/>
                                    <a:cs typeface="+mn-cs"/>
                                  </a:rPr>
                                  <m:t>𝑱</m:t>
                                </m:r>
                                <m:r>
                                  <a:rPr lang="en-US" sz="2000" b="1" i="1" kern="1200">
                                    <a:solidFill>
                                      <a:schemeClr val="tx1"/>
                                    </a:solidFill>
                                    <a:effectLst/>
                                    <a:latin typeface="Cambria Math"/>
                                    <a:ea typeface="+mn-ea"/>
                                    <a:cs typeface="+mn-cs"/>
                                  </a:rPr>
                                  <m:t>∩</m:t>
                                </m:r>
                                <m:r>
                                  <a:rPr lang="en-US" sz="2000" b="1" i="1" kern="1200">
                                    <a:solidFill>
                                      <a:schemeClr val="tx1"/>
                                    </a:solidFill>
                                    <a:effectLst/>
                                    <a:latin typeface="Cambria Math"/>
                                    <a:ea typeface="+mn-ea"/>
                                    <a:cs typeface="+mn-cs"/>
                                  </a:rPr>
                                  <m:t>𝑲</m:t>
                                </m:r>
                                <m:r>
                                  <a:rPr lang="en-US" sz="2000" b="1" i="1" kern="1200">
                                    <a:solidFill>
                                      <a:schemeClr val="tx1"/>
                                    </a:solidFill>
                                    <a:effectLst/>
                                    <a:latin typeface="Cambria Math"/>
                                    <a:ea typeface="+mn-ea"/>
                                    <a:cs typeface="+mn-cs"/>
                                  </a:rPr>
                                  <m:t>=</m:t>
                                </m:r>
                                <m:d>
                                  <m:dPr>
                                    <m:begChr m:val="{"/>
                                    <m:endChr m:val="}"/>
                                    <m:ctrlPr>
                                      <a:rPr lang="en-US" sz="2000" b="1" i="1" kern="1200">
                                        <a:solidFill>
                                          <a:schemeClr val="tx1"/>
                                        </a:solidFill>
                                        <a:effectLst/>
                                        <a:latin typeface="Cambria Math"/>
                                        <a:ea typeface="+mn-ea"/>
                                        <a:cs typeface="+mn-cs"/>
                                      </a:rPr>
                                    </m:ctrlPr>
                                  </m:dPr>
                                  <m:e>
                                    <m:r>
                                      <a:rPr lang="en-US" sz="2000" b="1" i="1" kern="1200">
                                        <a:solidFill>
                                          <a:schemeClr val="tx1"/>
                                        </a:solidFill>
                                        <a:effectLst/>
                                        <a:latin typeface="Cambria Math"/>
                                        <a:ea typeface="+mn-ea"/>
                                        <a:cs typeface="+mn-cs"/>
                                      </a:rPr>
                                      <m:t>𝟔</m:t>
                                    </m:r>
                                    <m:r>
                                      <a:rPr lang="en-US" sz="2000" b="1" i="1" kern="1200">
                                        <a:solidFill>
                                          <a:schemeClr val="tx1"/>
                                        </a:solidFill>
                                        <a:effectLst/>
                                        <a:latin typeface="Cambria Math"/>
                                        <a:ea typeface="+mn-ea"/>
                                        <a:cs typeface="+mn-cs"/>
                                      </a:rPr>
                                      <m:t>,</m:t>
                                    </m:r>
                                    <m:r>
                                      <a:rPr lang="en-US" sz="2000" b="1" i="1" kern="1200">
                                        <a:solidFill>
                                          <a:schemeClr val="tx1"/>
                                        </a:solidFill>
                                        <a:effectLst/>
                                        <a:latin typeface="Cambria Math"/>
                                        <a:ea typeface="+mn-ea"/>
                                        <a:cs typeface="+mn-cs"/>
                                      </a:rPr>
                                      <m:t>𝟏𝟐</m:t>
                                    </m:r>
                                  </m:e>
                                </m:d>
                              </m:oMath>
                            </m:oMathPara>
                          </a14:m>
                          <a:endParaRPr lang="en-US" sz="2000" dirty="0">
                            <a:effectLst/>
                            <a:latin typeface="Calibri"/>
                            <a:ea typeface="Calibri"/>
                            <a:cs typeface="Times New Roman"/>
                          </a:endParaRPr>
                        </a:p>
                      </a:txBody>
                      <a:tcPr marL="68580" marR="68580" marT="0" marB="0">
                        <a:lnL>
                          <a:noFill/>
                        </a:lnL>
                        <a:lnR>
                          <a:noFill/>
                        </a:lnR>
                        <a:lnT>
                          <a:noFill/>
                        </a:lnT>
                        <a:lnB>
                          <a:noFill/>
                        </a:lnB>
                      </a:tcPr>
                    </a:tc>
                    <a:tc hMerge="1">
                      <a:txBody>
                        <a:bodyPr/>
                        <a:lstStyle/>
                        <a:p>
                          <a:pPr marL="0" marR="0">
                            <a:spcBef>
                              <a:spcPts val="0"/>
                            </a:spcBef>
                            <a:spcAft>
                              <a:spcPts val="0"/>
                            </a:spcAft>
                          </a:pPr>
                          <a:endParaRPr lang="en-US" sz="2000" dirty="0">
                            <a:effectLst/>
                            <a:latin typeface="Calibri"/>
                            <a:ea typeface="Calibri"/>
                            <a:cs typeface="Times New Roman"/>
                          </a:endParaRPr>
                        </a:p>
                      </a:txBody>
                      <a:tcPr marL="68580" marR="68580" marT="0" marB="0">
                        <a:lnL>
                          <a:noFill/>
                        </a:lnL>
                        <a:lnR>
                          <a:noFill/>
                        </a:lnR>
                        <a:lnT>
                          <a:noFill/>
                        </a:lnT>
                        <a:lnB>
                          <a:noFill/>
                        </a:lnB>
                      </a:tcPr>
                    </a:tc>
                  </a:tr>
                  <a:tr h="457200">
                    <a:tc>
                      <a:txBody>
                        <a:bodyPr/>
                        <a:lstStyle/>
                        <a:p>
                          <a:pPr marL="0" marR="0" lvl="0" indent="0">
                            <a:spcBef>
                              <a:spcPts val="0"/>
                            </a:spcBef>
                            <a:spcAft>
                              <a:spcPts val="0"/>
                            </a:spcAft>
                            <a:buFont typeface="+mj-lt"/>
                            <a:buNone/>
                          </a:pPr>
                          <a:r>
                            <a:rPr lang="en-US" sz="2000" dirty="0" smtClean="0">
                              <a:effectLst/>
                              <a:latin typeface="Calibri"/>
                              <a:ea typeface="Times New Roman"/>
                              <a:cs typeface="Times New Roman"/>
                            </a:rPr>
                            <a:t>D.</a:t>
                          </a:r>
                          <a:endParaRPr lang="en-US" sz="2000" dirty="0">
                            <a:effectLst/>
                            <a:latin typeface="Calibri"/>
                            <a:ea typeface="Calibri"/>
                            <a:cs typeface="Times New Roman"/>
                          </a:endParaRPr>
                        </a:p>
                      </a:txBody>
                      <a:tcPr marL="68580" marR="68580" marT="0" marB="0">
                        <a:lnL>
                          <a:noFill/>
                        </a:lnL>
                        <a:lnR>
                          <a:noFill/>
                        </a:lnR>
                        <a:lnT>
                          <a:noFill/>
                        </a:lnT>
                        <a:lnB>
                          <a:noFill/>
                        </a:lnB>
                      </a:tcPr>
                    </a:tc>
                    <a:tc>
                      <a:txBody>
                        <a:bodyPr/>
                        <a:lstStyle/>
                        <a:p>
                          <a:pPr marL="0" marR="0">
                            <a:spcBef>
                              <a:spcPts val="0"/>
                            </a:spcBef>
                            <a:spcAft>
                              <a:spcPts val="0"/>
                            </a:spcAft>
                          </a:pPr>
                          <a14:m>
                            <m:oMathPara xmlns:m="http://schemas.openxmlformats.org/officeDocument/2006/math">
                              <m:oMathParaPr>
                                <m:jc m:val="left"/>
                              </m:oMathParaPr>
                              <m:oMath xmlns:m="http://schemas.openxmlformats.org/officeDocument/2006/math">
                                <m:r>
                                  <a:rPr lang="en-US" sz="2000" b="1" i="1">
                                    <a:effectLst/>
                                    <a:latin typeface="Cambria Math"/>
                                    <a:ea typeface="Calibri"/>
                                    <a:cs typeface="Times New Roman"/>
                                  </a:rPr>
                                  <m:t>𝑿</m:t>
                                </m:r>
                                <m:r>
                                  <a:rPr lang="en-US" sz="2000" b="1" i="1">
                                    <a:effectLst/>
                                    <a:latin typeface="Cambria Math"/>
                                    <a:ea typeface="Calibri"/>
                                    <a:cs typeface="Times New Roman"/>
                                  </a:rPr>
                                  <m:t>=</m:t>
                                </m:r>
                                <m:d>
                                  <m:dPr>
                                    <m:begChr m:val="{"/>
                                    <m:endChr m:val="}"/>
                                    <m:ctrlPr>
                                      <a:rPr lang="en-US" sz="2000" b="1" i="1">
                                        <a:effectLst/>
                                        <a:latin typeface="Cambria Math"/>
                                        <a:ea typeface="Calibri"/>
                                        <a:cs typeface="Times New Roman"/>
                                      </a:rPr>
                                    </m:ctrlPr>
                                  </m:dPr>
                                  <m:e>
                                    <m:r>
                                      <a:rPr lang="en-US" sz="2000" b="1" i="1">
                                        <a:effectLst/>
                                        <a:latin typeface="Cambria Math"/>
                                        <a:ea typeface="Calibri"/>
                                        <a:cs typeface="Times New Roman"/>
                                      </a:rPr>
                                      <m:t>𝟕</m:t>
                                    </m:r>
                                    <m:r>
                                      <a:rPr lang="en-US" sz="2000" b="1" i="1">
                                        <a:effectLst/>
                                        <a:latin typeface="Cambria Math"/>
                                        <a:ea typeface="Calibri"/>
                                        <a:cs typeface="Times New Roman"/>
                                      </a:rPr>
                                      <m:t>,</m:t>
                                    </m:r>
                                    <m:r>
                                      <a:rPr lang="en-US" sz="2000" b="1" i="1">
                                        <a:effectLst/>
                                        <a:latin typeface="Cambria Math"/>
                                        <a:ea typeface="Calibri"/>
                                        <a:cs typeface="Times New Roman"/>
                                      </a:rPr>
                                      <m:t>𝟏𝟎</m:t>
                                    </m:r>
                                    <m:r>
                                      <a:rPr lang="en-US" sz="2000" b="1" i="1">
                                        <a:effectLst/>
                                        <a:latin typeface="Cambria Math"/>
                                        <a:ea typeface="Calibri"/>
                                        <a:cs typeface="Times New Roman"/>
                                      </a:rPr>
                                      <m:t>,</m:t>
                                    </m:r>
                                    <m:r>
                                      <a:rPr lang="en-US" sz="2000" b="1" i="1">
                                        <a:effectLst/>
                                        <a:latin typeface="Cambria Math"/>
                                        <a:ea typeface="Calibri"/>
                                        <a:cs typeface="Times New Roman"/>
                                      </a:rPr>
                                      <m:t>𝟏𝟏</m:t>
                                    </m:r>
                                    <m:r>
                                      <a:rPr lang="en-US" sz="2000" b="1" i="1">
                                        <a:effectLst/>
                                        <a:latin typeface="Cambria Math"/>
                                        <a:ea typeface="Calibri"/>
                                        <a:cs typeface="Times New Roman"/>
                                      </a:rPr>
                                      <m:t>,</m:t>
                                    </m:r>
                                    <m:r>
                                      <a:rPr lang="en-US" sz="2000" b="1" i="1">
                                        <a:effectLst/>
                                        <a:latin typeface="Cambria Math"/>
                                        <a:ea typeface="Calibri"/>
                                        <a:cs typeface="Times New Roman"/>
                                      </a:rPr>
                                      <m:t>𝟏𝟖</m:t>
                                    </m:r>
                                  </m:e>
                                </m:d>
                              </m:oMath>
                            </m:oMathPara>
                          </a14:m>
                          <a:endParaRPr lang="en-US" sz="2000" dirty="0">
                            <a:effectLst/>
                            <a:latin typeface="Calibri"/>
                            <a:ea typeface="Calibri"/>
                            <a:cs typeface="Times New Roman"/>
                          </a:endParaRPr>
                        </a:p>
                      </a:txBody>
                      <a:tcPr marL="68580" marR="68580" marT="0" marB="0">
                        <a:lnL>
                          <a:noFill/>
                        </a:lnL>
                        <a:lnR>
                          <a:noFill/>
                        </a:lnR>
                        <a:lnT>
                          <a:noFill/>
                        </a:lnT>
                        <a:lnB>
                          <a:noFill/>
                        </a:lnB>
                      </a:tcPr>
                    </a:tc>
                    <a:tc>
                      <a:txBody>
                        <a:bodyPr/>
                        <a:lstStyle/>
                        <a:p>
                          <a:pPr marL="0" marR="0">
                            <a:spcBef>
                              <a:spcPts val="0"/>
                            </a:spcBef>
                            <a:spcAft>
                              <a:spcPts val="0"/>
                            </a:spcAft>
                          </a:pPr>
                          <a14:m>
                            <m:oMathPara xmlns:m="http://schemas.openxmlformats.org/officeDocument/2006/math">
                              <m:oMathParaPr>
                                <m:jc m:val="left"/>
                              </m:oMathParaPr>
                              <m:oMath xmlns:m="http://schemas.openxmlformats.org/officeDocument/2006/math">
                                <m:r>
                                  <a:rPr lang="en-US" sz="2000" b="1" i="1">
                                    <a:effectLst/>
                                    <a:latin typeface="Cambria Math"/>
                                    <a:ea typeface="Calibri"/>
                                    <a:cs typeface="Times New Roman"/>
                                  </a:rPr>
                                  <m:t>𝒀</m:t>
                                </m:r>
                                <m:r>
                                  <a:rPr lang="en-US" sz="2000" b="1" i="1">
                                    <a:effectLst/>
                                    <a:latin typeface="Cambria Math"/>
                                    <a:ea typeface="Calibri"/>
                                    <a:cs typeface="Times New Roman"/>
                                  </a:rPr>
                                  <m:t>=</m:t>
                                </m:r>
                                <m:d>
                                  <m:dPr>
                                    <m:begChr m:val="{"/>
                                    <m:endChr m:val="}"/>
                                    <m:ctrlPr>
                                      <a:rPr lang="en-US" sz="2000" b="1" i="1">
                                        <a:effectLst/>
                                        <a:latin typeface="Cambria Math"/>
                                        <a:ea typeface="Calibri"/>
                                        <a:cs typeface="Times New Roman"/>
                                      </a:rPr>
                                    </m:ctrlPr>
                                  </m:dPr>
                                  <m:e>
                                    <m:r>
                                      <a:rPr lang="en-US" sz="2000" b="1" i="1">
                                        <a:effectLst/>
                                        <a:latin typeface="Cambria Math"/>
                                        <a:ea typeface="Calibri"/>
                                        <a:cs typeface="Times New Roman"/>
                                      </a:rPr>
                                      <m:t>𝒙</m:t>
                                    </m:r>
                                    <m:r>
                                      <a:rPr lang="en-US" sz="2000" b="1" i="1">
                                        <a:effectLst/>
                                        <a:latin typeface="Cambria Math"/>
                                        <a:ea typeface="Calibri"/>
                                        <a:cs typeface="Times New Roman"/>
                                      </a:rPr>
                                      <m:t>|</m:t>
                                    </m:r>
                                    <m:r>
                                      <a:rPr lang="en-US" sz="2000" b="1" i="1">
                                        <a:effectLst/>
                                        <a:latin typeface="Cambria Math"/>
                                        <a:ea typeface="Calibri"/>
                                        <a:cs typeface="Times New Roman"/>
                                      </a:rPr>
                                      <m:t>𝒙</m:t>
                                    </m:r>
                                    <m:r>
                                      <a:rPr lang="en-US" sz="2000" b="1" i="1">
                                        <a:effectLst/>
                                        <a:latin typeface="Cambria Math"/>
                                        <a:ea typeface="Calibri"/>
                                        <a:cs typeface="Times New Roman"/>
                                      </a:rPr>
                                      <m:t> </m:t>
                                    </m:r>
                                    <m:r>
                                      <m:rPr>
                                        <m:sty m:val="p"/>
                                      </m:rPr>
                                      <a:rPr lang="en-US" sz="2000">
                                        <a:effectLst/>
                                        <a:latin typeface="Cambria Math"/>
                                        <a:ea typeface="Calibri"/>
                                        <a:cs typeface="Times New Roman"/>
                                      </a:rPr>
                                      <m:t>is</m:t>
                                    </m:r>
                                    <m:r>
                                      <a:rPr lang="en-US" sz="2000">
                                        <a:effectLst/>
                                        <a:latin typeface="Cambria Math"/>
                                        <a:ea typeface="Calibri"/>
                                        <a:cs typeface="Times New Roman"/>
                                      </a:rPr>
                                      <m:t> </m:t>
                                    </m:r>
                                    <m:r>
                                      <m:rPr>
                                        <m:sty m:val="p"/>
                                      </m:rPr>
                                      <a:rPr lang="en-US" sz="2000">
                                        <a:effectLst/>
                                        <a:latin typeface="Cambria Math"/>
                                        <a:ea typeface="Calibri"/>
                                        <a:cs typeface="Times New Roman"/>
                                      </a:rPr>
                                      <m:t>an</m:t>
                                    </m:r>
                                    <m:r>
                                      <a:rPr lang="en-US" sz="2000">
                                        <a:effectLst/>
                                        <a:latin typeface="Cambria Math"/>
                                        <a:ea typeface="Calibri"/>
                                        <a:cs typeface="Times New Roman"/>
                                      </a:rPr>
                                      <m:t> </m:t>
                                    </m:r>
                                    <m:r>
                                      <m:rPr>
                                        <m:sty m:val="p"/>
                                      </m:rPr>
                                      <a:rPr lang="en-US" sz="2000">
                                        <a:effectLst/>
                                        <a:latin typeface="Cambria Math"/>
                                        <a:ea typeface="Calibri"/>
                                        <a:cs typeface="Times New Roman"/>
                                      </a:rPr>
                                      <m:t>even</m:t>
                                    </m:r>
                                    <m:r>
                                      <a:rPr lang="en-US" sz="2000">
                                        <a:effectLst/>
                                        <a:latin typeface="Cambria Math"/>
                                        <a:ea typeface="Calibri"/>
                                        <a:cs typeface="Times New Roman"/>
                                      </a:rPr>
                                      <m:t> </m:t>
                                    </m:r>
                                    <m:r>
                                      <m:rPr>
                                        <m:sty m:val="p"/>
                                      </m:rPr>
                                      <a:rPr lang="en-US" sz="2000">
                                        <a:effectLst/>
                                        <a:latin typeface="Cambria Math"/>
                                        <a:ea typeface="Calibri"/>
                                        <a:cs typeface="Times New Roman"/>
                                      </a:rPr>
                                      <m:t>whole</m:t>
                                    </m:r>
                                    <m:r>
                                      <a:rPr lang="en-US" sz="2000">
                                        <a:effectLst/>
                                        <a:latin typeface="Cambria Math"/>
                                        <a:ea typeface="Calibri"/>
                                        <a:cs typeface="Times New Roman"/>
                                      </a:rPr>
                                      <m:t> </m:t>
                                    </m:r>
                                    <m:r>
                                      <m:rPr>
                                        <m:sty m:val="p"/>
                                      </m:rPr>
                                      <a:rPr lang="en-US" sz="2000">
                                        <a:effectLst/>
                                        <a:latin typeface="Cambria Math"/>
                                        <a:ea typeface="Calibri"/>
                                        <a:cs typeface="Times New Roman"/>
                                      </a:rPr>
                                      <m:t>number</m:t>
                                    </m:r>
                                  </m:e>
                                </m:d>
                              </m:oMath>
                            </m:oMathPara>
                          </a14:m>
                          <a:endParaRPr lang="en-US" sz="2000" dirty="0">
                            <a:effectLst/>
                            <a:latin typeface="Calibri"/>
                            <a:ea typeface="Calibri"/>
                            <a:cs typeface="Times New Roman"/>
                          </a:endParaRPr>
                        </a:p>
                      </a:txBody>
                      <a:tcPr marL="68580" marR="68580" marT="0" marB="0">
                        <a:lnL>
                          <a:noFill/>
                        </a:lnL>
                        <a:lnR>
                          <a:noFill/>
                        </a:lnR>
                        <a:lnT>
                          <a:noFill/>
                        </a:lnT>
                        <a:lnB>
                          <a:noFill/>
                        </a:lnB>
                      </a:tcPr>
                    </a:tc>
                  </a:tr>
                  <a:tr h="457200">
                    <a:tc>
                      <a:txBody>
                        <a:bodyPr/>
                        <a:lstStyle/>
                        <a:p>
                          <a:pPr marL="0" marR="0" lvl="0" indent="0">
                            <a:spcBef>
                              <a:spcPts val="0"/>
                            </a:spcBef>
                            <a:spcAft>
                              <a:spcPts val="0"/>
                            </a:spcAft>
                            <a:buFont typeface="+mj-lt"/>
                            <a:buNone/>
                          </a:pPr>
                          <a:endParaRPr lang="en-US" sz="2000" dirty="0">
                            <a:effectLst/>
                            <a:latin typeface="Calibri"/>
                            <a:ea typeface="Calibri"/>
                            <a:cs typeface="Times New Roman"/>
                          </a:endParaRPr>
                        </a:p>
                      </a:txBody>
                      <a:tcPr marL="68580" marR="68580" marT="0" marB="0">
                        <a:lnL>
                          <a:noFill/>
                        </a:lnL>
                        <a:lnR>
                          <a:noFill/>
                        </a:lnR>
                        <a:lnT>
                          <a:noFill/>
                        </a:lnT>
                        <a:lnB>
                          <a:noFill/>
                        </a:lnB>
                      </a:tcPr>
                    </a:tc>
                    <a:tc gridSpan="2">
                      <a:txBody>
                        <a:bodyPr/>
                        <a:lstStyle/>
                        <a:p>
                          <a:pPr marL="0" marR="0">
                            <a:spcBef>
                              <a:spcPts val="0"/>
                            </a:spcBef>
                            <a:spcAft>
                              <a:spcPts val="0"/>
                            </a:spcAft>
                          </a:pPr>
                          <a14:m>
                            <m:oMathPara xmlns:m="http://schemas.openxmlformats.org/officeDocument/2006/math">
                              <m:oMathParaPr>
                                <m:jc m:val="center"/>
                              </m:oMathParaPr>
                              <m:oMath xmlns:m="http://schemas.openxmlformats.org/officeDocument/2006/math">
                                <m:r>
                                  <a:rPr lang="en-US" sz="2000" b="1" i="1" kern="1200" smtClean="0">
                                    <a:solidFill>
                                      <a:schemeClr val="tx1"/>
                                    </a:solidFill>
                                    <a:effectLst/>
                                    <a:latin typeface="Cambria Math"/>
                                    <a:ea typeface="+mn-ea"/>
                                    <a:cs typeface="+mn-cs"/>
                                  </a:rPr>
                                  <m:t>𝑿</m:t>
                                </m:r>
                                <m:r>
                                  <a:rPr lang="en-US" sz="2000" b="1" i="1" kern="1200">
                                    <a:solidFill>
                                      <a:schemeClr val="tx1"/>
                                    </a:solidFill>
                                    <a:effectLst/>
                                    <a:latin typeface="Cambria Math"/>
                                    <a:ea typeface="+mn-ea"/>
                                    <a:cs typeface="+mn-cs"/>
                                  </a:rPr>
                                  <m:t>∩</m:t>
                                </m:r>
                                <m:r>
                                  <a:rPr lang="en-US" sz="2000" b="1" i="1" kern="1200">
                                    <a:solidFill>
                                      <a:schemeClr val="tx1"/>
                                    </a:solidFill>
                                    <a:effectLst/>
                                    <a:latin typeface="Cambria Math"/>
                                    <a:ea typeface="+mn-ea"/>
                                    <a:cs typeface="+mn-cs"/>
                                  </a:rPr>
                                  <m:t>𝒀</m:t>
                                </m:r>
                                <m:r>
                                  <a:rPr lang="en-US" sz="2000" b="1" i="1" kern="1200">
                                    <a:solidFill>
                                      <a:schemeClr val="tx1"/>
                                    </a:solidFill>
                                    <a:effectLst/>
                                    <a:latin typeface="Cambria Math"/>
                                    <a:ea typeface="+mn-ea"/>
                                    <a:cs typeface="+mn-cs"/>
                                  </a:rPr>
                                  <m:t>=</m:t>
                                </m:r>
                                <m:d>
                                  <m:dPr>
                                    <m:begChr m:val="{"/>
                                    <m:endChr m:val="}"/>
                                    <m:ctrlPr>
                                      <a:rPr lang="en-US" sz="2000" b="1" i="1" kern="1200">
                                        <a:solidFill>
                                          <a:schemeClr val="tx1"/>
                                        </a:solidFill>
                                        <a:effectLst/>
                                        <a:latin typeface="Cambria Math"/>
                                        <a:ea typeface="+mn-ea"/>
                                        <a:cs typeface="+mn-cs"/>
                                      </a:rPr>
                                    </m:ctrlPr>
                                  </m:dPr>
                                  <m:e>
                                    <m:r>
                                      <a:rPr lang="en-US" sz="2000" b="1" i="1" kern="1200">
                                        <a:solidFill>
                                          <a:schemeClr val="tx1"/>
                                        </a:solidFill>
                                        <a:effectLst/>
                                        <a:latin typeface="Cambria Math"/>
                                        <a:ea typeface="+mn-ea"/>
                                        <a:cs typeface="+mn-cs"/>
                                      </a:rPr>
                                      <m:t>𝟏𝟎</m:t>
                                    </m:r>
                                    <m:r>
                                      <a:rPr lang="en-US" sz="2000" b="1" i="1" kern="1200">
                                        <a:solidFill>
                                          <a:schemeClr val="tx1"/>
                                        </a:solidFill>
                                        <a:effectLst/>
                                        <a:latin typeface="Cambria Math"/>
                                        <a:ea typeface="+mn-ea"/>
                                        <a:cs typeface="+mn-cs"/>
                                      </a:rPr>
                                      <m:t>,</m:t>
                                    </m:r>
                                    <m:r>
                                      <a:rPr lang="en-US" sz="2000" b="1" i="1" kern="1200">
                                        <a:solidFill>
                                          <a:schemeClr val="tx1"/>
                                        </a:solidFill>
                                        <a:effectLst/>
                                        <a:latin typeface="Cambria Math"/>
                                        <a:ea typeface="+mn-ea"/>
                                        <a:cs typeface="+mn-cs"/>
                                      </a:rPr>
                                      <m:t>𝟏𝟖</m:t>
                                    </m:r>
                                  </m:e>
                                </m:d>
                              </m:oMath>
                            </m:oMathPara>
                          </a14:m>
                          <a:endParaRPr lang="en-US" sz="2000" dirty="0">
                            <a:effectLst/>
                            <a:latin typeface="Calibri"/>
                            <a:ea typeface="Calibri"/>
                            <a:cs typeface="Times New Roman"/>
                          </a:endParaRPr>
                        </a:p>
                      </a:txBody>
                      <a:tcPr marL="68580" marR="68580" marT="0" marB="0">
                        <a:lnL>
                          <a:noFill/>
                        </a:lnL>
                        <a:lnR>
                          <a:noFill/>
                        </a:lnR>
                        <a:lnT>
                          <a:noFill/>
                        </a:lnT>
                        <a:lnB>
                          <a:noFill/>
                        </a:lnB>
                      </a:tcPr>
                    </a:tc>
                    <a:tc hMerge="1">
                      <a:txBody>
                        <a:bodyPr/>
                        <a:lstStyle/>
                        <a:p>
                          <a:pPr marL="0" marR="0">
                            <a:spcBef>
                              <a:spcPts val="0"/>
                            </a:spcBef>
                            <a:spcAft>
                              <a:spcPts val="0"/>
                            </a:spcAft>
                          </a:pPr>
                          <a:endParaRPr lang="en-US" sz="2000" dirty="0">
                            <a:effectLst/>
                            <a:latin typeface="Calibri"/>
                            <a:ea typeface="Calibri"/>
                            <a:cs typeface="Times New Roman"/>
                          </a:endParaRPr>
                        </a:p>
                      </a:txBody>
                      <a:tcPr marL="68580" marR="68580" marT="0" marB="0">
                        <a:lnL>
                          <a:noFill/>
                        </a:lnL>
                        <a:lnR>
                          <a:noFill/>
                        </a:lnR>
                        <a:lnT>
                          <a:noFill/>
                        </a:lnT>
                        <a:lnB>
                          <a:noFill/>
                        </a:lnB>
                      </a:tcPr>
                    </a:tc>
                  </a:tr>
                </a:tbl>
              </a:graphicData>
            </a:graphic>
          </p:graphicFrame>
        </mc:Choice>
        <mc:Fallback xmlns="">
          <p:graphicFrame>
            <p:nvGraphicFramePr>
              <p:cNvPr id="8" name="Table 7"/>
              <p:cNvGraphicFramePr>
                <a:graphicFrameLocks noGrp="1"/>
              </p:cNvGraphicFramePr>
              <p:nvPr>
                <p:extLst>
                  <p:ext uri="{D42A27DB-BD31-4B8C-83A1-F6EECF244321}">
                    <p14:modId xmlns:p14="http://schemas.microsoft.com/office/powerpoint/2010/main" val="2411666370"/>
                  </p:ext>
                </p:extLst>
              </p:nvPr>
            </p:nvGraphicFramePr>
            <p:xfrm>
              <a:off x="304800" y="1123950"/>
              <a:ext cx="8686800" cy="3657600"/>
            </p:xfrm>
            <a:graphic>
              <a:graphicData uri="http://schemas.openxmlformats.org/drawingml/2006/table">
                <a:tbl>
                  <a:tblPr firstRow="1" firstCol="1" bandRow="1"/>
                  <a:tblGrid>
                    <a:gridCol w="457200"/>
                    <a:gridCol w="2743200"/>
                    <a:gridCol w="5486400"/>
                  </a:tblGrid>
                  <a:tr h="457200">
                    <a:tc>
                      <a:txBody>
                        <a:bodyPr/>
                        <a:lstStyle/>
                        <a:p>
                          <a:pPr marL="0" marR="0" lvl="0" indent="0">
                            <a:spcBef>
                              <a:spcPts val="0"/>
                            </a:spcBef>
                            <a:spcAft>
                              <a:spcPts val="0"/>
                            </a:spcAft>
                            <a:buFont typeface="+mj-lt"/>
                            <a:buNone/>
                          </a:pPr>
                          <a:r>
                            <a:rPr lang="en-US" sz="2000" dirty="0" smtClean="0">
                              <a:effectLst/>
                              <a:latin typeface="Calibri"/>
                              <a:ea typeface="Times New Roman"/>
                              <a:cs typeface="Times New Roman"/>
                            </a:rPr>
                            <a:t>A.</a:t>
                          </a:r>
                          <a:endParaRPr lang="en-US" sz="2000" dirty="0">
                            <a:effectLst/>
                            <a:latin typeface="Calibri"/>
                            <a:ea typeface="Calibri"/>
                            <a:cs typeface="Times New Roman"/>
                          </a:endParaRPr>
                        </a:p>
                      </a:txBody>
                      <a:tcPr marL="68580" marR="68580" marT="0" marB="0">
                        <a:lnL>
                          <a:noFill/>
                        </a:lnL>
                        <a:lnR>
                          <a:noFill/>
                        </a:lnR>
                        <a:lnT>
                          <a:noFill/>
                        </a:lnT>
                        <a:lnB>
                          <a:noFill/>
                        </a:lnB>
                      </a:tcPr>
                    </a:tc>
                    <a:tc>
                      <a:txBody>
                        <a:bodyPr/>
                        <a:lstStyle/>
                        <a:p>
                          <a:endParaRPr lang="en-US"/>
                        </a:p>
                      </a:txBody>
                      <a:tcPr marL="68580" marR="68580" marT="0" marB="0">
                        <a:lnL>
                          <a:noFill/>
                        </a:lnL>
                        <a:lnR>
                          <a:noFill/>
                        </a:lnR>
                        <a:lnT>
                          <a:noFill/>
                        </a:lnT>
                        <a:lnB>
                          <a:noFill/>
                        </a:lnB>
                        <a:blipFill rotWithShape="1">
                          <a:blip r:embed="rId3"/>
                          <a:stretch>
                            <a:fillRect l="-16667" t="-16000" r="-200000" b="-701333"/>
                          </a:stretch>
                        </a:blipFill>
                      </a:tcPr>
                    </a:tc>
                    <a:tc>
                      <a:txBody>
                        <a:bodyPr/>
                        <a:lstStyle/>
                        <a:p>
                          <a:endParaRPr lang="en-US"/>
                        </a:p>
                      </a:txBody>
                      <a:tcPr marL="68580" marR="68580" marT="0" marB="0">
                        <a:lnL>
                          <a:noFill/>
                        </a:lnL>
                        <a:lnR>
                          <a:noFill/>
                        </a:lnR>
                        <a:lnT>
                          <a:noFill/>
                        </a:lnT>
                        <a:lnB>
                          <a:noFill/>
                        </a:lnB>
                        <a:blipFill rotWithShape="1">
                          <a:blip r:embed="rId3"/>
                          <a:stretch>
                            <a:fillRect l="-58333" t="-16000" b="-701333"/>
                          </a:stretch>
                        </a:blipFill>
                      </a:tcPr>
                    </a:tc>
                  </a:tr>
                  <a:tr h="457200">
                    <a:tc>
                      <a:txBody>
                        <a:bodyPr/>
                        <a:lstStyle/>
                        <a:p>
                          <a:pPr marL="0" marR="0" lvl="0" indent="0">
                            <a:spcBef>
                              <a:spcPts val="0"/>
                            </a:spcBef>
                            <a:spcAft>
                              <a:spcPts val="0"/>
                            </a:spcAft>
                            <a:buFont typeface="+mj-lt"/>
                            <a:buNone/>
                          </a:pPr>
                          <a:endParaRPr lang="en-US" sz="2000" dirty="0">
                            <a:effectLst/>
                            <a:latin typeface="Calibri"/>
                            <a:ea typeface="Calibri"/>
                            <a:cs typeface="Times New Roman"/>
                          </a:endParaRPr>
                        </a:p>
                      </a:txBody>
                      <a:tcPr marL="68580" marR="68580" marT="0" marB="0">
                        <a:lnL>
                          <a:noFill/>
                        </a:lnL>
                        <a:lnR>
                          <a:noFill/>
                        </a:lnR>
                        <a:lnT>
                          <a:noFill/>
                        </a:lnT>
                        <a:lnB>
                          <a:noFill/>
                        </a:lnB>
                      </a:tcPr>
                    </a:tc>
                    <a:tc gridSpan="2">
                      <a:txBody>
                        <a:bodyPr/>
                        <a:lstStyle/>
                        <a:p>
                          <a:endParaRPr lang="en-US"/>
                        </a:p>
                      </a:txBody>
                      <a:tcPr marL="68580" marR="68580" marT="0" marB="0">
                        <a:lnL>
                          <a:noFill/>
                        </a:lnL>
                        <a:lnR>
                          <a:noFill/>
                        </a:lnR>
                        <a:lnT>
                          <a:noFill/>
                        </a:lnT>
                        <a:lnB>
                          <a:noFill/>
                        </a:lnB>
                        <a:blipFill rotWithShape="1">
                          <a:blip r:embed="rId3"/>
                          <a:stretch>
                            <a:fillRect l="-5556" t="-116000" b="-601333"/>
                          </a:stretch>
                        </a:blipFill>
                      </a:tcPr>
                    </a:tc>
                    <a:tc hMerge="1">
                      <a:txBody>
                        <a:bodyPr/>
                        <a:lstStyle/>
                        <a:p>
                          <a:pPr marL="0" marR="0">
                            <a:spcBef>
                              <a:spcPts val="0"/>
                            </a:spcBef>
                            <a:spcAft>
                              <a:spcPts val="0"/>
                            </a:spcAft>
                          </a:pPr>
                          <a:endParaRPr lang="en-US" sz="2000" dirty="0">
                            <a:effectLst/>
                            <a:latin typeface="Calibri"/>
                            <a:ea typeface="Calibri"/>
                            <a:cs typeface="Times New Roman"/>
                          </a:endParaRPr>
                        </a:p>
                      </a:txBody>
                      <a:tcPr marL="68580" marR="68580" marT="0" marB="0">
                        <a:lnL>
                          <a:noFill/>
                        </a:lnL>
                        <a:lnR>
                          <a:noFill/>
                        </a:lnR>
                        <a:lnT>
                          <a:noFill/>
                        </a:lnT>
                        <a:lnB>
                          <a:noFill/>
                        </a:lnB>
                      </a:tcPr>
                    </a:tc>
                  </a:tr>
                  <a:tr h="457200">
                    <a:tc>
                      <a:txBody>
                        <a:bodyPr/>
                        <a:lstStyle/>
                        <a:p>
                          <a:pPr marL="0" marR="0" lvl="0" indent="0">
                            <a:spcBef>
                              <a:spcPts val="0"/>
                            </a:spcBef>
                            <a:spcAft>
                              <a:spcPts val="0"/>
                            </a:spcAft>
                            <a:buFont typeface="+mj-lt"/>
                            <a:buNone/>
                          </a:pPr>
                          <a:r>
                            <a:rPr lang="en-US" sz="2000" dirty="0" smtClean="0">
                              <a:effectLst/>
                              <a:latin typeface="Calibri"/>
                              <a:ea typeface="Times New Roman"/>
                              <a:cs typeface="Times New Roman"/>
                            </a:rPr>
                            <a:t>B.</a:t>
                          </a:r>
                          <a:endParaRPr lang="en-US" sz="2000" dirty="0">
                            <a:effectLst/>
                            <a:latin typeface="Calibri"/>
                            <a:ea typeface="Calibri"/>
                            <a:cs typeface="Times New Roman"/>
                          </a:endParaRPr>
                        </a:p>
                      </a:txBody>
                      <a:tcPr marL="68580" marR="68580" marT="0" marB="0">
                        <a:lnL>
                          <a:noFill/>
                        </a:lnL>
                        <a:lnR>
                          <a:noFill/>
                        </a:lnR>
                        <a:lnT>
                          <a:noFill/>
                        </a:lnT>
                        <a:lnB>
                          <a:noFill/>
                        </a:lnB>
                      </a:tcPr>
                    </a:tc>
                    <a:tc>
                      <a:txBody>
                        <a:bodyPr/>
                        <a:lstStyle/>
                        <a:p>
                          <a:endParaRPr lang="en-US"/>
                        </a:p>
                      </a:txBody>
                      <a:tcPr marL="68580" marR="68580" marT="0" marB="0">
                        <a:lnL>
                          <a:noFill/>
                        </a:lnL>
                        <a:lnR>
                          <a:noFill/>
                        </a:lnR>
                        <a:lnT>
                          <a:noFill/>
                        </a:lnT>
                        <a:lnB>
                          <a:noFill/>
                        </a:lnB>
                        <a:blipFill rotWithShape="1">
                          <a:blip r:embed="rId3"/>
                          <a:stretch>
                            <a:fillRect l="-16667" t="-216000" r="-200000" b="-501333"/>
                          </a:stretch>
                        </a:blipFill>
                      </a:tcPr>
                    </a:tc>
                    <a:tc>
                      <a:txBody>
                        <a:bodyPr/>
                        <a:lstStyle/>
                        <a:p>
                          <a:endParaRPr lang="en-US"/>
                        </a:p>
                      </a:txBody>
                      <a:tcPr marL="68580" marR="68580" marT="0" marB="0">
                        <a:lnL>
                          <a:noFill/>
                        </a:lnL>
                        <a:lnR>
                          <a:noFill/>
                        </a:lnR>
                        <a:lnT>
                          <a:noFill/>
                        </a:lnT>
                        <a:lnB>
                          <a:noFill/>
                        </a:lnB>
                        <a:blipFill rotWithShape="1">
                          <a:blip r:embed="rId3"/>
                          <a:stretch>
                            <a:fillRect l="-58333" t="-216000" b="-501333"/>
                          </a:stretch>
                        </a:blipFill>
                      </a:tcPr>
                    </a:tc>
                  </a:tr>
                  <a:tr h="457200">
                    <a:tc>
                      <a:txBody>
                        <a:bodyPr/>
                        <a:lstStyle/>
                        <a:p>
                          <a:pPr marL="0" marR="0" lvl="0" indent="0">
                            <a:spcBef>
                              <a:spcPts val="0"/>
                            </a:spcBef>
                            <a:spcAft>
                              <a:spcPts val="0"/>
                            </a:spcAft>
                            <a:buFont typeface="+mj-lt"/>
                            <a:buNone/>
                          </a:pPr>
                          <a:endParaRPr lang="en-US" sz="2000" dirty="0">
                            <a:effectLst/>
                            <a:latin typeface="Calibri"/>
                            <a:ea typeface="Calibri"/>
                            <a:cs typeface="Times New Roman"/>
                          </a:endParaRPr>
                        </a:p>
                      </a:txBody>
                      <a:tcPr marL="68580" marR="68580" marT="0" marB="0">
                        <a:lnL>
                          <a:noFill/>
                        </a:lnL>
                        <a:lnR>
                          <a:noFill/>
                        </a:lnR>
                        <a:lnT>
                          <a:noFill/>
                        </a:lnT>
                        <a:lnB>
                          <a:noFill/>
                        </a:lnB>
                      </a:tcPr>
                    </a:tc>
                    <a:tc gridSpan="2">
                      <a:txBody>
                        <a:bodyPr/>
                        <a:lstStyle/>
                        <a:p>
                          <a:endParaRPr lang="en-US"/>
                        </a:p>
                      </a:txBody>
                      <a:tcPr marL="68580" marR="68580" marT="0" marB="0">
                        <a:lnL>
                          <a:noFill/>
                        </a:lnL>
                        <a:lnR>
                          <a:noFill/>
                        </a:lnR>
                        <a:lnT>
                          <a:noFill/>
                        </a:lnT>
                        <a:lnB>
                          <a:noFill/>
                        </a:lnB>
                        <a:blipFill rotWithShape="1">
                          <a:blip r:embed="rId3"/>
                          <a:stretch>
                            <a:fillRect l="-5556" t="-316000" b="-401333"/>
                          </a:stretch>
                        </a:blipFill>
                      </a:tcPr>
                    </a:tc>
                    <a:tc hMerge="1">
                      <a:txBody>
                        <a:bodyPr/>
                        <a:lstStyle/>
                        <a:p>
                          <a:pPr marL="0" marR="0">
                            <a:spcBef>
                              <a:spcPts val="0"/>
                            </a:spcBef>
                            <a:spcAft>
                              <a:spcPts val="0"/>
                            </a:spcAft>
                          </a:pPr>
                          <a:endParaRPr lang="en-US" sz="2000" dirty="0">
                            <a:effectLst/>
                            <a:latin typeface="Calibri"/>
                            <a:ea typeface="Calibri"/>
                            <a:cs typeface="Times New Roman"/>
                          </a:endParaRPr>
                        </a:p>
                      </a:txBody>
                      <a:tcPr marL="68580" marR="68580" marT="0" marB="0">
                        <a:lnL>
                          <a:noFill/>
                        </a:lnL>
                        <a:lnR>
                          <a:noFill/>
                        </a:lnR>
                        <a:lnT>
                          <a:noFill/>
                        </a:lnT>
                        <a:lnB>
                          <a:noFill/>
                        </a:lnB>
                      </a:tcPr>
                    </a:tc>
                  </a:tr>
                  <a:tr h="457200">
                    <a:tc>
                      <a:txBody>
                        <a:bodyPr/>
                        <a:lstStyle/>
                        <a:p>
                          <a:pPr marL="0" marR="0" lvl="0" indent="0">
                            <a:spcBef>
                              <a:spcPts val="0"/>
                            </a:spcBef>
                            <a:spcAft>
                              <a:spcPts val="0"/>
                            </a:spcAft>
                            <a:buFont typeface="+mj-lt"/>
                            <a:buNone/>
                          </a:pPr>
                          <a:r>
                            <a:rPr lang="en-US" sz="2000" dirty="0" smtClean="0">
                              <a:effectLst/>
                              <a:latin typeface="Calibri"/>
                              <a:ea typeface="Times New Roman"/>
                              <a:cs typeface="Times New Roman"/>
                            </a:rPr>
                            <a:t>C.</a:t>
                          </a:r>
                          <a:endParaRPr lang="en-US" sz="2000" dirty="0">
                            <a:effectLst/>
                            <a:latin typeface="Calibri"/>
                            <a:ea typeface="Calibri"/>
                            <a:cs typeface="Times New Roman"/>
                          </a:endParaRPr>
                        </a:p>
                      </a:txBody>
                      <a:tcPr marL="68580" marR="68580" marT="0" marB="0">
                        <a:lnL>
                          <a:noFill/>
                        </a:lnL>
                        <a:lnR>
                          <a:noFill/>
                        </a:lnR>
                        <a:lnT>
                          <a:noFill/>
                        </a:lnT>
                        <a:lnB>
                          <a:noFill/>
                        </a:lnB>
                      </a:tcPr>
                    </a:tc>
                    <a:tc>
                      <a:txBody>
                        <a:bodyPr/>
                        <a:lstStyle/>
                        <a:p>
                          <a:endParaRPr lang="en-US"/>
                        </a:p>
                      </a:txBody>
                      <a:tcPr marL="68580" marR="68580" marT="0" marB="0">
                        <a:lnL>
                          <a:noFill/>
                        </a:lnL>
                        <a:lnR>
                          <a:noFill/>
                        </a:lnR>
                        <a:lnT>
                          <a:noFill/>
                        </a:lnT>
                        <a:lnB>
                          <a:noFill/>
                        </a:lnB>
                        <a:blipFill rotWithShape="1">
                          <a:blip r:embed="rId3"/>
                          <a:stretch>
                            <a:fillRect l="-16667" t="-416000" r="-200000" b="-301333"/>
                          </a:stretch>
                        </a:blipFill>
                      </a:tcPr>
                    </a:tc>
                    <a:tc>
                      <a:txBody>
                        <a:bodyPr/>
                        <a:lstStyle/>
                        <a:p>
                          <a:endParaRPr lang="en-US"/>
                        </a:p>
                      </a:txBody>
                      <a:tcPr marL="68580" marR="68580" marT="0" marB="0">
                        <a:lnL>
                          <a:noFill/>
                        </a:lnL>
                        <a:lnR>
                          <a:noFill/>
                        </a:lnR>
                        <a:lnT>
                          <a:noFill/>
                        </a:lnT>
                        <a:lnB>
                          <a:noFill/>
                        </a:lnB>
                        <a:blipFill rotWithShape="1">
                          <a:blip r:embed="rId3"/>
                          <a:stretch>
                            <a:fillRect l="-58333" t="-416000" b="-301333"/>
                          </a:stretch>
                        </a:blipFill>
                      </a:tcPr>
                    </a:tc>
                  </a:tr>
                  <a:tr h="457200">
                    <a:tc>
                      <a:txBody>
                        <a:bodyPr/>
                        <a:lstStyle/>
                        <a:p>
                          <a:pPr marL="0" marR="0" lvl="0" indent="0">
                            <a:spcBef>
                              <a:spcPts val="0"/>
                            </a:spcBef>
                            <a:spcAft>
                              <a:spcPts val="0"/>
                            </a:spcAft>
                            <a:buFont typeface="+mj-lt"/>
                            <a:buNone/>
                          </a:pPr>
                          <a:endParaRPr lang="en-US" sz="2000" dirty="0">
                            <a:effectLst/>
                            <a:latin typeface="Calibri"/>
                            <a:ea typeface="Calibri"/>
                            <a:cs typeface="Times New Roman"/>
                          </a:endParaRPr>
                        </a:p>
                      </a:txBody>
                      <a:tcPr marL="68580" marR="68580" marT="0" marB="0">
                        <a:lnL>
                          <a:noFill/>
                        </a:lnL>
                        <a:lnR>
                          <a:noFill/>
                        </a:lnR>
                        <a:lnT>
                          <a:noFill/>
                        </a:lnT>
                        <a:lnB>
                          <a:noFill/>
                        </a:lnB>
                      </a:tcPr>
                    </a:tc>
                    <a:tc gridSpan="2">
                      <a:txBody>
                        <a:bodyPr/>
                        <a:lstStyle/>
                        <a:p>
                          <a:endParaRPr lang="en-US"/>
                        </a:p>
                      </a:txBody>
                      <a:tcPr marL="68580" marR="68580" marT="0" marB="0">
                        <a:lnL>
                          <a:noFill/>
                        </a:lnL>
                        <a:lnR>
                          <a:noFill/>
                        </a:lnR>
                        <a:lnT>
                          <a:noFill/>
                        </a:lnT>
                        <a:lnB>
                          <a:noFill/>
                        </a:lnB>
                        <a:blipFill rotWithShape="1">
                          <a:blip r:embed="rId3"/>
                          <a:stretch>
                            <a:fillRect l="-5556" t="-516000" b="-201333"/>
                          </a:stretch>
                        </a:blipFill>
                      </a:tcPr>
                    </a:tc>
                    <a:tc hMerge="1">
                      <a:txBody>
                        <a:bodyPr/>
                        <a:lstStyle/>
                        <a:p>
                          <a:pPr marL="0" marR="0">
                            <a:spcBef>
                              <a:spcPts val="0"/>
                            </a:spcBef>
                            <a:spcAft>
                              <a:spcPts val="0"/>
                            </a:spcAft>
                          </a:pPr>
                          <a:endParaRPr lang="en-US" sz="2000" dirty="0">
                            <a:effectLst/>
                            <a:latin typeface="Calibri"/>
                            <a:ea typeface="Calibri"/>
                            <a:cs typeface="Times New Roman"/>
                          </a:endParaRPr>
                        </a:p>
                      </a:txBody>
                      <a:tcPr marL="68580" marR="68580" marT="0" marB="0">
                        <a:lnL>
                          <a:noFill/>
                        </a:lnL>
                        <a:lnR>
                          <a:noFill/>
                        </a:lnR>
                        <a:lnT>
                          <a:noFill/>
                        </a:lnT>
                        <a:lnB>
                          <a:noFill/>
                        </a:lnB>
                      </a:tcPr>
                    </a:tc>
                  </a:tr>
                  <a:tr h="457200">
                    <a:tc>
                      <a:txBody>
                        <a:bodyPr/>
                        <a:lstStyle/>
                        <a:p>
                          <a:pPr marL="0" marR="0" lvl="0" indent="0">
                            <a:spcBef>
                              <a:spcPts val="0"/>
                            </a:spcBef>
                            <a:spcAft>
                              <a:spcPts val="0"/>
                            </a:spcAft>
                            <a:buFont typeface="+mj-lt"/>
                            <a:buNone/>
                          </a:pPr>
                          <a:r>
                            <a:rPr lang="en-US" sz="2000" dirty="0" smtClean="0">
                              <a:effectLst/>
                              <a:latin typeface="Calibri"/>
                              <a:ea typeface="Times New Roman"/>
                              <a:cs typeface="Times New Roman"/>
                            </a:rPr>
                            <a:t>D.</a:t>
                          </a:r>
                          <a:endParaRPr lang="en-US" sz="2000" dirty="0">
                            <a:effectLst/>
                            <a:latin typeface="Calibri"/>
                            <a:ea typeface="Calibri"/>
                            <a:cs typeface="Times New Roman"/>
                          </a:endParaRPr>
                        </a:p>
                      </a:txBody>
                      <a:tcPr marL="68580" marR="68580" marT="0" marB="0">
                        <a:lnL>
                          <a:noFill/>
                        </a:lnL>
                        <a:lnR>
                          <a:noFill/>
                        </a:lnR>
                        <a:lnT>
                          <a:noFill/>
                        </a:lnT>
                        <a:lnB>
                          <a:noFill/>
                        </a:lnB>
                      </a:tcPr>
                    </a:tc>
                    <a:tc>
                      <a:txBody>
                        <a:bodyPr/>
                        <a:lstStyle/>
                        <a:p>
                          <a:endParaRPr lang="en-US"/>
                        </a:p>
                      </a:txBody>
                      <a:tcPr marL="68580" marR="68580" marT="0" marB="0">
                        <a:lnL>
                          <a:noFill/>
                        </a:lnL>
                        <a:lnR>
                          <a:noFill/>
                        </a:lnR>
                        <a:lnT>
                          <a:noFill/>
                        </a:lnT>
                        <a:lnB>
                          <a:noFill/>
                        </a:lnB>
                        <a:blipFill rotWithShape="1">
                          <a:blip r:embed="rId3"/>
                          <a:stretch>
                            <a:fillRect l="-16667" t="-616000" r="-200000" b="-101333"/>
                          </a:stretch>
                        </a:blipFill>
                      </a:tcPr>
                    </a:tc>
                    <a:tc>
                      <a:txBody>
                        <a:bodyPr/>
                        <a:lstStyle/>
                        <a:p>
                          <a:endParaRPr lang="en-US"/>
                        </a:p>
                      </a:txBody>
                      <a:tcPr marL="68580" marR="68580" marT="0" marB="0">
                        <a:lnL>
                          <a:noFill/>
                        </a:lnL>
                        <a:lnR>
                          <a:noFill/>
                        </a:lnR>
                        <a:lnT>
                          <a:noFill/>
                        </a:lnT>
                        <a:lnB>
                          <a:noFill/>
                        </a:lnB>
                        <a:blipFill rotWithShape="1">
                          <a:blip r:embed="rId3"/>
                          <a:stretch>
                            <a:fillRect l="-58333" t="-616000" b="-101333"/>
                          </a:stretch>
                        </a:blipFill>
                      </a:tcPr>
                    </a:tc>
                  </a:tr>
                  <a:tr h="457200">
                    <a:tc>
                      <a:txBody>
                        <a:bodyPr/>
                        <a:lstStyle/>
                        <a:p>
                          <a:pPr marL="0" marR="0" lvl="0" indent="0">
                            <a:spcBef>
                              <a:spcPts val="0"/>
                            </a:spcBef>
                            <a:spcAft>
                              <a:spcPts val="0"/>
                            </a:spcAft>
                            <a:buFont typeface="+mj-lt"/>
                            <a:buNone/>
                          </a:pPr>
                          <a:endParaRPr lang="en-US" sz="2000" dirty="0">
                            <a:effectLst/>
                            <a:latin typeface="Calibri"/>
                            <a:ea typeface="Calibri"/>
                            <a:cs typeface="Times New Roman"/>
                          </a:endParaRPr>
                        </a:p>
                      </a:txBody>
                      <a:tcPr marL="68580" marR="68580" marT="0" marB="0">
                        <a:lnL>
                          <a:noFill/>
                        </a:lnL>
                        <a:lnR>
                          <a:noFill/>
                        </a:lnR>
                        <a:lnT>
                          <a:noFill/>
                        </a:lnT>
                        <a:lnB>
                          <a:noFill/>
                        </a:lnB>
                      </a:tcPr>
                    </a:tc>
                    <a:tc gridSpan="2">
                      <a:txBody>
                        <a:bodyPr/>
                        <a:lstStyle/>
                        <a:p>
                          <a:endParaRPr lang="en-US"/>
                        </a:p>
                      </a:txBody>
                      <a:tcPr marL="68580" marR="68580" marT="0" marB="0">
                        <a:lnL>
                          <a:noFill/>
                        </a:lnL>
                        <a:lnR>
                          <a:noFill/>
                        </a:lnR>
                        <a:lnT>
                          <a:noFill/>
                        </a:lnT>
                        <a:lnB>
                          <a:noFill/>
                        </a:lnB>
                        <a:blipFill rotWithShape="1">
                          <a:blip r:embed="rId3"/>
                          <a:stretch>
                            <a:fillRect l="-5556" t="-716000" b="-1333"/>
                          </a:stretch>
                        </a:blipFill>
                      </a:tcPr>
                    </a:tc>
                    <a:tc hMerge="1">
                      <a:txBody>
                        <a:bodyPr/>
                        <a:lstStyle/>
                        <a:p>
                          <a:pPr marL="0" marR="0">
                            <a:spcBef>
                              <a:spcPts val="0"/>
                            </a:spcBef>
                            <a:spcAft>
                              <a:spcPts val="0"/>
                            </a:spcAft>
                          </a:pPr>
                          <a:endParaRPr lang="en-US" sz="2000" dirty="0">
                            <a:effectLst/>
                            <a:latin typeface="Calibri"/>
                            <a:ea typeface="Calibri"/>
                            <a:cs typeface="Times New Roman"/>
                          </a:endParaRPr>
                        </a:p>
                      </a:txBody>
                      <a:tcPr marL="68580" marR="68580" marT="0" marB="0">
                        <a:lnL>
                          <a:noFill/>
                        </a:lnL>
                        <a:lnR>
                          <a:noFill/>
                        </a:lnR>
                        <a:lnT>
                          <a:noFill/>
                        </a:lnT>
                        <a:lnB>
                          <a:noFill/>
                        </a:lnB>
                      </a:tcPr>
                    </a:tc>
                  </a:tr>
                </a:tbl>
              </a:graphicData>
            </a:graphic>
          </p:graphicFrame>
        </mc:Fallback>
      </mc:AlternateContent>
    </p:spTree>
    <p:extLst>
      <p:ext uri="{BB962C8B-B14F-4D97-AF65-F5344CB8AC3E}">
        <p14:creationId xmlns:p14="http://schemas.microsoft.com/office/powerpoint/2010/main" val="111472113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9050"/>
            <a:ext cx="8229600" cy="365760"/>
          </a:xfrm>
        </p:spPr>
        <p:txBody>
          <a:bodyPr>
            <a:normAutofit/>
          </a:bodyPr>
          <a:lstStyle/>
          <a:p>
            <a:pPr algn="l"/>
            <a:r>
              <a:rPr lang="en-US" sz="1700" b="1" dirty="0">
                <a:latin typeface="Cambria" panose="02040503050406030204" pitchFamily="18" charset="0"/>
              </a:rPr>
              <a:t>UNION AND INTERSECTION OF SETS</a:t>
            </a:r>
          </a:p>
        </p:txBody>
      </p:sp>
      <p:sp>
        <p:nvSpPr>
          <p:cNvPr id="3" name="Content Placeholder 2"/>
          <p:cNvSpPr>
            <a:spLocks noGrp="1"/>
          </p:cNvSpPr>
          <p:nvPr>
            <p:ph idx="1"/>
          </p:nvPr>
        </p:nvSpPr>
        <p:spPr>
          <a:xfrm>
            <a:off x="228600" y="742950"/>
            <a:ext cx="8686800" cy="4114800"/>
          </a:xfrm>
        </p:spPr>
        <p:txBody>
          <a:bodyPr>
            <a:normAutofit/>
          </a:bodyPr>
          <a:lstStyle/>
          <a:p>
            <a:pPr marL="0" indent="0">
              <a:buNone/>
            </a:pPr>
            <a:r>
              <a:rPr lang="en-US" sz="2400" b="1" dirty="0">
                <a:solidFill>
                  <a:srgbClr val="0070C0"/>
                </a:solidFill>
              </a:rPr>
              <a:t>Sample Problem </a:t>
            </a:r>
            <a:r>
              <a:rPr lang="en-US" sz="2400" b="1" dirty="0" smtClean="0">
                <a:solidFill>
                  <a:srgbClr val="0070C0"/>
                </a:solidFill>
              </a:rPr>
              <a:t>4</a:t>
            </a:r>
            <a:r>
              <a:rPr lang="en-US" sz="2400" dirty="0" smtClean="0"/>
              <a:t>: </a:t>
            </a:r>
            <a:r>
              <a:rPr lang="en-US" sz="2400" dirty="0"/>
              <a:t>Find each union of the given sets.</a:t>
            </a:r>
          </a:p>
          <a:p>
            <a:pPr marL="0" indent="0">
              <a:buNone/>
            </a:pPr>
            <a:endParaRPr lang="en-US" sz="2400" dirty="0"/>
          </a:p>
        </p:txBody>
      </p:sp>
      <p:pic>
        <p:nvPicPr>
          <p:cNvPr id="5" name="Picture 2" descr="C:\Users\nicart\Dropbox\algebra 1\Horizontal Logo (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mc:Choice xmlns:a14="http://schemas.microsoft.com/office/drawing/2010/main" Requires="a14">
          <p:graphicFrame>
            <p:nvGraphicFramePr>
              <p:cNvPr id="8" name="Table 7"/>
              <p:cNvGraphicFramePr>
                <a:graphicFrameLocks noGrp="1"/>
              </p:cNvGraphicFramePr>
              <p:nvPr>
                <p:extLst>
                  <p:ext uri="{D42A27DB-BD31-4B8C-83A1-F6EECF244321}">
                    <p14:modId xmlns:p14="http://schemas.microsoft.com/office/powerpoint/2010/main" val="1492045566"/>
                  </p:ext>
                </p:extLst>
              </p:nvPr>
            </p:nvGraphicFramePr>
            <p:xfrm>
              <a:off x="304800" y="1123950"/>
              <a:ext cx="3291840" cy="457200"/>
            </p:xfrm>
            <a:graphic>
              <a:graphicData uri="http://schemas.openxmlformats.org/drawingml/2006/table">
                <a:tbl>
                  <a:tblPr firstRow="1" firstCol="1" bandRow="1"/>
                  <a:tblGrid>
                    <a:gridCol w="457200"/>
                    <a:gridCol w="2834640"/>
                  </a:tblGrid>
                  <a:tr h="457200">
                    <a:tc>
                      <a:txBody>
                        <a:bodyPr/>
                        <a:lstStyle/>
                        <a:p>
                          <a:pPr marL="0" marR="0" lvl="0" indent="0">
                            <a:spcBef>
                              <a:spcPts val="0"/>
                            </a:spcBef>
                            <a:spcAft>
                              <a:spcPts val="0"/>
                            </a:spcAft>
                            <a:buFont typeface="+mj-lt"/>
                            <a:buNone/>
                          </a:pPr>
                          <a:r>
                            <a:rPr lang="en-US" sz="2000" dirty="0" smtClean="0">
                              <a:effectLst/>
                              <a:latin typeface="Calibri"/>
                              <a:ea typeface="Times New Roman"/>
                              <a:cs typeface="Times New Roman"/>
                            </a:rPr>
                            <a:t>A.</a:t>
                          </a:r>
                          <a:endParaRPr lang="en-US" sz="2000" dirty="0">
                            <a:effectLst/>
                            <a:latin typeface="Calibri"/>
                            <a:ea typeface="Calibri"/>
                            <a:cs typeface="Times New Roman"/>
                          </a:endParaRPr>
                        </a:p>
                      </a:txBody>
                      <a:tcPr marL="68580" marR="68580" marT="0" marB="0">
                        <a:lnL>
                          <a:noFill/>
                        </a:lnL>
                        <a:lnR>
                          <a:noFill/>
                        </a:lnR>
                        <a:lnT>
                          <a:noFill/>
                        </a:lnT>
                        <a:lnB>
                          <a:noFill/>
                        </a:lnB>
                      </a:tcPr>
                    </a:tc>
                    <a:tc>
                      <a:txBody>
                        <a:bodyPr/>
                        <a:lstStyle/>
                        <a:p>
                          <a:pPr marL="0" marR="0" algn="just">
                            <a:spcBef>
                              <a:spcPts val="0"/>
                            </a:spcBef>
                            <a:spcAft>
                              <a:spcPts val="0"/>
                            </a:spcAft>
                          </a:pPr>
                          <a14:m>
                            <m:oMathPara xmlns:m="http://schemas.openxmlformats.org/officeDocument/2006/math">
                              <m:oMathParaPr>
                                <m:jc m:val="left"/>
                              </m:oMathParaPr>
                              <m:oMath xmlns:m="http://schemas.openxmlformats.org/officeDocument/2006/math">
                                <m:d>
                                  <m:dPr>
                                    <m:begChr m:val="|"/>
                                    <m:endChr m:val="|"/>
                                    <m:ctrlPr>
                                      <a:rPr lang="en-US" sz="2000" b="1" i="1">
                                        <a:effectLst/>
                                        <a:latin typeface="Cambria Math"/>
                                        <a:ea typeface="Calibri"/>
                                        <a:cs typeface="Times New Roman"/>
                                      </a:rPr>
                                    </m:ctrlPr>
                                  </m:dPr>
                                  <m:e>
                                    <m:r>
                                      <a:rPr lang="en-US" sz="2000" b="1" i="1">
                                        <a:effectLst/>
                                        <a:latin typeface="Cambria Math"/>
                                        <a:ea typeface="Calibri"/>
                                        <a:cs typeface="Times New Roman"/>
                                      </a:rPr>
                                      <m:t>𝟐</m:t>
                                    </m:r>
                                    <m:r>
                                      <a:rPr lang="en-US" sz="2000" b="1" i="1">
                                        <a:effectLst/>
                                        <a:latin typeface="Cambria Math"/>
                                        <a:ea typeface="Calibri"/>
                                        <a:cs typeface="Times New Roman"/>
                                      </a:rPr>
                                      <m:t>𝒙</m:t>
                                    </m:r>
                                    <m:r>
                                      <a:rPr lang="en-US" sz="2000" b="1" i="1">
                                        <a:effectLst/>
                                        <a:latin typeface="Cambria Math"/>
                                        <a:ea typeface="Calibri"/>
                                        <a:cs typeface="Times New Roman"/>
                                      </a:rPr>
                                      <m:t>−</m:t>
                                    </m:r>
                                    <m:r>
                                      <a:rPr lang="en-US" sz="2000" b="1" i="1">
                                        <a:effectLst/>
                                        <a:latin typeface="Cambria Math"/>
                                        <a:ea typeface="Calibri"/>
                                        <a:cs typeface="Times New Roman"/>
                                      </a:rPr>
                                      <m:t>𝟒</m:t>
                                    </m:r>
                                  </m:e>
                                </m:d>
                                <m:r>
                                  <a:rPr lang="en-US" sz="2000" b="1" i="1">
                                    <a:effectLst/>
                                    <a:latin typeface="Cambria Math"/>
                                    <a:ea typeface="Calibri"/>
                                    <a:cs typeface="Times New Roman"/>
                                  </a:rPr>
                                  <m:t>≤</m:t>
                                </m:r>
                                <m:r>
                                  <a:rPr lang="en-US" sz="2000" b="1" i="1">
                                    <a:effectLst/>
                                    <a:latin typeface="Cambria Math"/>
                                    <a:ea typeface="Calibri"/>
                                    <a:cs typeface="Times New Roman"/>
                                  </a:rPr>
                                  <m:t>𝟏𝟎</m:t>
                                </m:r>
                              </m:oMath>
                            </m:oMathPara>
                          </a14:m>
                          <a:endParaRPr lang="en-US" sz="2000" dirty="0">
                            <a:effectLst/>
                            <a:latin typeface="Calibri"/>
                            <a:ea typeface="Calibri"/>
                            <a:cs typeface="Times New Roman"/>
                          </a:endParaRPr>
                        </a:p>
                      </a:txBody>
                      <a:tcPr marL="68580" marR="68580" marT="0" marB="0">
                        <a:lnL>
                          <a:noFill/>
                        </a:lnL>
                        <a:lnR>
                          <a:noFill/>
                        </a:lnR>
                        <a:lnT>
                          <a:noFill/>
                        </a:lnT>
                        <a:lnB>
                          <a:noFill/>
                        </a:lnB>
                      </a:tcPr>
                    </a:tc>
                  </a:tr>
                </a:tbl>
              </a:graphicData>
            </a:graphic>
          </p:graphicFrame>
        </mc:Choice>
        <mc:Fallback>
          <p:graphicFrame>
            <p:nvGraphicFramePr>
              <p:cNvPr id="8" name="Table 7"/>
              <p:cNvGraphicFramePr>
                <a:graphicFrameLocks noGrp="1"/>
              </p:cNvGraphicFramePr>
              <p:nvPr>
                <p:extLst>
                  <p:ext uri="{D42A27DB-BD31-4B8C-83A1-F6EECF244321}">
                    <p14:modId xmlns:p14="http://schemas.microsoft.com/office/powerpoint/2010/main" val="1492045566"/>
                  </p:ext>
                </p:extLst>
              </p:nvPr>
            </p:nvGraphicFramePr>
            <p:xfrm>
              <a:off x="304800" y="1123950"/>
              <a:ext cx="3291840" cy="457200"/>
            </p:xfrm>
            <a:graphic>
              <a:graphicData uri="http://schemas.openxmlformats.org/drawingml/2006/table">
                <a:tbl>
                  <a:tblPr firstRow="1" firstCol="1" bandRow="1"/>
                  <a:tblGrid>
                    <a:gridCol w="457200"/>
                    <a:gridCol w="2834640"/>
                  </a:tblGrid>
                  <a:tr h="457200">
                    <a:tc>
                      <a:txBody>
                        <a:bodyPr/>
                        <a:lstStyle/>
                        <a:p>
                          <a:pPr marL="0" marR="0" lvl="0" indent="0">
                            <a:spcBef>
                              <a:spcPts val="0"/>
                            </a:spcBef>
                            <a:spcAft>
                              <a:spcPts val="0"/>
                            </a:spcAft>
                            <a:buFont typeface="+mj-lt"/>
                            <a:buNone/>
                          </a:pPr>
                          <a:r>
                            <a:rPr lang="en-US" sz="2000" dirty="0" smtClean="0">
                              <a:effectLst/>
                              <a:latin typeface="Calibri"/>
                              <a:ea typeface="Times New Roman"/>
                              <a:cs typeface="Times New Roman"/>
                            </a:rPr>
                            <a:t>A.</a:t>
                          </a:r>
                          <a:endParaRPr lang="en-US" sz="2000" dirty="0">
                            <a:effectLst/>
                            <a:latin typeface="Calibri"/>
                            <a:ea typeface="Calibri"/>
                            <a:cs typeface="Times New Roman"/>
                          </a:endParaRPr>
                        </a:p>
                      </a:txBody>
                      <a:tcPr marL="68580" marR="68580" marT="0" marB="0">
                        <a:lnL>
                          <a:noFill/>
                        </a:lnL>
                        <a:lnR>
                          <a:noFill/>
                        </a:lnR>
                        <a:lnT>
                          <a:noFill/>
                        </a:lnT>
                        <a:lnB>
                          <a:noFill/>
                        </a:lnB>
                      </a:tcPr>
                    </a:tc>
                    <a:tc>
                      <a:txBody>
                        <a:bodyPr/>
                        <a:lstStyle/>
                        <a:p>
                          <a:endParaRPr lang="en-US"/>
                        </a:p>
                      </a:txBody>
                      <a:tcPr marL="68580" marR="68580" marT="0" marB="0">
                        <a:lnL>
                          <a:noFill/>
                        </a:lnL>
                        <a:lnR>
                          <a:noFill/>
                        </a:lnR>
                        <a:lnT>
                          <a:noFill/>
                        </a:lnT>
                        <a:lnB>
                          <a:noFill/>
                        </a:lnB>
                        <a:blipFill rotWithShape="1">
                          <a:blip r:embed="rId3"/>
                          <a:stretch>
                            <a:fillRect l="-16129" t="-16000" b="-1333"/>
                          </a:stretch>
                        </a:blipFill>
                      </a:tcPr>
                    </a:tc>
                  </a:tr>
                </a:tbl>
              </a:graphicData>
            </a:graphic>
          </p:graphicFrame>
        </mc:Fallback>
      </mc:AlternateContent>
    </p:spTree>
    <p:extLst>
      <p:ext uri="{BB962C8B-B14F-4D97-AF65-F5344CB8AC3E}">
        <p14:creationId xmlns:p14="http://schemas.microsoft.com/office/powerpoint/2010/main" val="359361575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6858000" y="3653790"/>
            <a:ext cx="1371600" cy="365760"/>
          </a:xfrm>
          <a:prstGeom prst="rect">
            <a:avLst/>
          </a:pr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2400" dirty="0">
              <a:ea typeface="Calibri"/>
              <a:cs typeface="Times New Roman"/>
            </a:endParaRPr>
          </a:p>
        </p:txBody>
      </p:sp>
      <p:sp>
        <p:nvSpPr>
          <p:cNvPr id="12" name="Rectangle 11"/>
          <p:cNvSpPr/>
          <p:nvPr/>
        </p:nvSpPr>
        <p:spPr>
          <a:xfrm>
            <a:off x="4267200" y="3653790"/>
            <a:ext cx="1371600" cy="365760"/>
          </a:xfrm>
          <a:prstGeom prst="rect">
            <a:avLst/>
          </a:pr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2400" dirty="0">
              <a:ea typeface="Calibri"/>
              <a:cs typeface="Times New Roman"/>
            </a:endParaRPr>
          </a:p>
        </p:txBody>
      </p:sp>
      <p:sp>
        <p:nvSpPr>
          <p:cNvPr id="9" name="Rectangle 8"/>
          <p:cNvSpPr/>
          <p:nvPr/>
        </p:nvSpPr>
        <p:spPr>
          <a:xfrm>
            <a:off x="7086600" y="3196590"/>
            <a:ext cx="914400" cy="365760"/>
          </a:xfrm>
          <a:prstGeom prst="rect">
            <a:avLst/>
          </a:prstGeom>
          <a:solidFill>
            <a:srgbClr val="CC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2400" dirty="0">
              <a:ea typeface="Calibri"/>
              <a:cs typeface="Times New Roman"/>
            </a:endParaRPr>
          </a:p>
        </p:txBody>
      </p:sp>
      <p:sp>
        <p:nvSpPr>
          <p:cNvPr id="7" name="Rectangle 6"/>
          <p:cNvSpPr/>
          <p:nvPr/>
        </p:nvSpPr>
        <p:spPr>
          <a:xfrm>
            <a:off x="4495800" y="3196590"/>
            <a:ext cx="914400" cy="365760"/>
          </a:xfrm>
          <a:prstGeom prst="rect">
            <a:avLst/>
          </a:prstGeom>
          <a:solidFill>
            <a:srgbClr val="CC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2400" dirty="0">
              <a:ea typeface="Calibri"/>
              <a:cs typeface="Times New Roman"/>
            </a:endParaRPr>
          </a:p>
        </p:txBody>
      </p:sp>
      <p:sp>
        <p:nvSpPr>
          <p:cNvPr id="11" name="Rectangle 10"/>
          <p:cNvSpPr/>
          <p:nvPr/>
        </p:nvSpPr>
        <p:spPr>
          <a:xfrm>
            <a:off x="762000" y="1551386"/>
            <a:ext cx="2743200" cy="365760"/>
          </a:xfrm>
          <a:prstGeom prst="rect">
            <a:avLst/>
          </a:pr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2400" dirty="0">
              <a:ea typeface="Calibri"/>
              <a:cs typeface="Times New Roman"/>
            </a:endParaRPr>
          </a:p>
        </p:txBody>
      </p:sp>
      <p:sp>
        <p:nvSpPr>
          <p:cNvPr id="2" name="Title 1"/>
          <p:cNvSpPr>
            <a:spLocks noGrp="1"/>
          </p:cNvSpPr>
          <p:nvPr>
            <p:ph type="title"/>
          </p:nvPr>
        </p:nvSpPr>
        <p:spPr>
          <a:xfrm>
            <a:off x="0" y="-19050"/>
            <a:ext cx="8229600" cy="365760"/>
          </a:xfrm>
        </p:spPr>
        <p:txBody>
          <a:bodyPr>
            <a:normAutofit/>
          </a:bodyPr>
          <a:lstStyle/>
          <a:p>
            <a:pPr algn="l"/>
            <a:r>
              <a:rPr lang="en-US" sz="1700" b="1" dirty="0">
                <a:latin typeface="Cambria" panose="02040503050406030204" pitchFamily="18" charset="0"/>
              </a:rPr>
              <a:t>UNION AND INTERSECTION OF SETS</a:t>
            </a:r>
          </a:p>
        </p:txBody>
      </p:sp>
      <p:sp>
        <p:nvSpPr>
          <p:cNvPr id="3" name="Content Placeholder 2"/>
          <p:cNvSpPr>
            <a:spLocks noGrp="1"/>
          </p:cNvSpPr>
          <p:nvPr>
            <p:ph idx="1"/>
          </p:nvPr>
        </p:nvSpPr>
        <p:spPr>
          <a:xfrm>
            <a:off x="228600" y="742950"/>
            <a:ext cx="8686800" cy="4114800"/>
          </a:xfrm>
        </p:spPr>
        <p:txBody>
          <a:bodyPr>
            <a:normAutofit/>
          </a:bodyPr>
          <a:lstStyle/>
          <a:p>
            <a:pPr marL="0" indent="0">
              <a:buNone/>
            </a:pPr>
            <a:r>
              <a:rPr lang="en-US" sz="2400" b="1" dirty="0">
                <a:solidFill>
                  <a:srgbClr val="0070C0"/>
                </a:solidFill>
              </a:rPr>
              <a:t>Sample Problem </a:t>
            </a:r>
            <a:r>
              <a:rPr lang="en-US" sz="2400" b="1" dirty="0" smtClean="0">
                <a:solidFill>
                  <a:srgbClr val="0070C0"/>
                </a:solidFill>
              </a:rPr>
              <a:t>4</a:t>
            </a:r>
            <a:r>
              <a:rPr lang="en-US" sz="2400" dirty="0" smtClean="0"/>
              <a:t>: </a:t>
            </a:r>
            <a:r>
              <a:rPr lang="en-US" sz="2400" dirty="0"/>
              <a:t>Find each union of the given sets.</a:t>
            </a:r>
          </a:p>
          <a:p>
            <a:pPr marL="0" indent="0">
              <a:buNone/>
            </a:pPr>
            <a:endParaRPr lang="en-US" sz="2400" dirty="0"/>
          </a:p>
        </p:txBody>
      </p:sp>
      <p:pic>
        <p:nvPicPr>
          <p:cNvPr id="5" name="Picture 2" descr="C:\Users\nicart\Dropbox\algebra 1\Horizontal Logo (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mc:Choice xmlns:a14="http://schemas.microsoft.com/office/drawing/2010/main" Requires="a14">
          <p:graphicFrame>
            <p:nvGraphicFramePr>
              <p:cNvPr id="8" name="Table 7"/>
              <p:cNvGraphicFramePr>
                <a:graphicFrameLocks noGrp="1"/>
              </p:cNvGraphicFramePr>
              <p:nvPr>
                <p:extLst>
                  <p:ext uri="{D42A27DB-BD31-4B8C-83A1-F6EECF244321}">
                    <p14:modId xmlns:p14="http://schemas.microsoft.com/office/powerpoint/2010/main" val="1217279755"/>
                  </p:ext>
                </p:extLst>
              </p:nvPr>
            </p:nvGraphicFramePr>
            <p:xfrm>
              <a:off x="304800" y="1123950"/>
              <a:ext cx="8595360" cy="3017520"/>
            </p:xfrm>
            <a:graphic>
              <a:graphicData uri="http://schemas.openxmlformats.org/drawingml/2006/table">
                <a:tbl>
                  <a:tblPr firstRow="1" firstCol="1" bandRow="1"/>
                  <a:tblGrid>
                    <a:gridCol w="457200"/>
                    <a:gridCol w="2834640"/>
                    <a:gridCol w="2651760"/>
                    <a:gridCol w="2651760"/>
                  </a:tblGrid>
                  <a:tr h="457200">
                    <a:tc>
                      <a:txBody>
                        <a:bodyPr/>
                        <a:lstStyle/>
                        <a:p>
                          <a:pPr marL="0" marR="0" lvl="0" indent="0">
                            <a:spcBef>
                              <a:spcPts val="0"/>
                            </a:spcBef>
                            <a:spcAft>
                              <a:spcPts val="0"/>
                            </a:spcAft>
                            <a:buFont typeface="+mj-lt"/>
                            <a:buNone/>
                          </a:pPr>
                          <a:r>
                            <a:rPr lang="en-US" sz="2000" dirty="0" smtClean="0">
                              <a:effectLst/>
                              <a:latin typeface="Calibri"/>
                              <a:ea typeface="Times New Roman"/>
                              <a:cs typeface="Times New Roman"/>
                            </a:rPr>
                            <a:t>A.</a:t>
                          </a:r>
                          <a:endParaRPr lang="en-US" sz="2000" dirty="0">
                            <a:effectLst/>
                            <a:latin typeface="Calibri"/>
                            <a:ea typeface="Calibri"/>
                            <a:cs typeface="Times New Roman"/>
                          </a:endParaRPr>
                        </a:p>
                      </a:txBody>
                      <a:tcPr marL="68580" marR="68580" marT="0" marB="0">
                        <a:lnL>
                          <a:noFill/>
                        </a:lnL>
                        <a:lnR>
                          <a:noFill/>
                        </a:lnR>
                        <a:lnT>
                          <a:noFill/>
                        </a:lnT>
                        <a:lnB>
                          <a:noFill/>
                        </a:lnB>
                      </a:tcPr>
                    </a:tc>
                    <a:tc>
                      <a:txBody>
                        <a:bodyPr/>
                        <a:lstStyle/>
                        <a:p>
                          <a:pPr marL="0" marR="0" algn="just">
                            <a:spcBef>
                              <a:spcPts val="0"/>
                            </a:spcBef>
                            <a:spcAft>
                              <a:spcPts val="0"/>
                            </a:spcAft>
                          </a:pPr>
                          <a14:m>
                            <m:oMathPara xmlns:m="http://schemas.openxmlformats.org/officeDocument/2006/math">
                              <m:oMathParaPr>
                                <m:jc m:val="left"/>
                              </m:oMathParaPr>
                              <m:oMath xmlns:m="http://schemas.openxmlformats.org/officeDocument/2006/math">
                                <m:d>
                                  <m:dPr>
                                    <m:begChr m:val="|"/>
                                    <m:endChr m:val="|"/>
                                    <m:ctrlPr>
                                      <a:rPr lang="en-US" sz="2000" b="1" i="1">
                                        <a:effectLst/>
                                        <a:latin typeface="Cambria Math"/>
                                        <a:ea typeface="Calibri"/>
                                        <a:cs typeface="Times New Roman"/>
                                      </a:rPr>
                                    </m:ctrlPr>
                                  </m:dPr>
                                  <m:e>
                                    <m:r>
                                      <a:rPr lang="en-US" sz="2000" b="1" i="1">
                                        <a:effectLst/>
                                        <a:latin typeface="Cambria Math"/>
                                        <a:ea typeface="Calibri"/>
                                        <a:cs typeface="Times New Roman"/>
                                      </a:rPr>
                                      <m:t>𝟐</m:t>
                                    </m:r>
                                    <m:r>
                                      <a:rPr lang="en-US" sz="2000" b="1" i="1">
                                        <a:effectLst/>
                                        <a:latin typeface="Cambria Math"/>
                                        <a:ea typeface="Calibri"/>
                                        <a:cs typeface="Times New Roman"/>
                                      </a:rPr>
                                      <m:t>𝒙</m:t>
                                    </m:r>
                                    <m:r>
                                      <a:rPr lang="en-US" sz="2000" b="1" i="1">
                                        <a:effectLst/>
                                        <a:latin typeface="Cambria Math"/>
                                        <a:ea typeface="Calibri"/>
                                        <a:cs typeface="Times New Roman"/>
                                      </a:rPr>
                                      <m:t>−</m:t>
                                    </m:r>
                                    <m:r>
                                      <a:rPr lang="en-US" sz="2000" b="1" i="1">
                                        <a:effectLst/>
                                        <a:latin typeface="Cambria Math"/>
                                        <a:ea typeface="Calibri"/>
                                        <a:cs typeface="Times New Roman"/>
                                      </a:rPr>
                                      <m:t>𝟒</m:t>
                                    </m:r>
                                  </m:e>
                                </m:d>
                                <m:r>
                                  <a:rPr lang="en-US" sz="2000" b="1" i="1">
                                    <a:effectLst/>
                                    <a:latin typeface="Cambria Math"/>
                                    <a:ea typeface="Calibri"/>
                                    <a:cs typeface="Times New Roman"/>
                                  </a:rPr>
                                  <m:t>≤</m:t>
                                </m:r>
                                <m:r>
                                  <a:rPr lang="en-US" sz="2000" b="1" i="1">
                                    <a:effectLst/>
                                    <a:latin typeface="Cambria Math"/>
                                    <a:ea typeface="Calibri"/>
                                    <a:cs typeface="Times New Roman"/>
                                  </a:rPr>
                                  <m:t>𝟏𝟎</m:t>
                                </m:r>
                              </m:oMath>
                            </m:oMathPara>
                          </a14:m>
                          <a:endParaRPr lang="en-US" sz="2000" dirty="0">
                            <a:effectLst/>
                            <a:latin typeface="Calibri"/>
                            <a:ea typeface="Calibri"/>
                            <a:cs typeface="Times New Roman"/>
                          </a:endParaRPr>
                        </a:p>
                      </a:txBody>
                      <a:tcPr marL="68580" marR="68580" marT="0" marB="0">
                        <a:lnL>
                          <a:noFill/>
                        </a:lnL>
                        <a:lnR>
                          <a:noFill/>
                        </a:lnR>
                        <a:lnT>
                          <a:noFill/>
                        </a:lnT>
                        <a:lnB>
                          <a:noFill/>
                        </a:lnB>
                      </a:tcPr>
                    </a:tc>
                    <a:tc>
                      <a:txBody>
                        <a:bodyPr/>
                        <a:lstStyle/>
                        <a:p>
                          <a:pPr marL="0" marR="0" algn="just">
                            <a:spcBef>
                              <a:spcPts val="0"/>
                            </a:spcBef>
                            <a:spcAft>
                              <a:spcPts val="0"/>
                            </a:spcAft>
                          </a:pPr>
                          <a14:m>
                            <m:oMathPara xmlns:m="http://schemas.openxmlformats.org/officeDocument/2006/math">
                              <m:oMathParaPr>
                                <m:jc m:val="centerGroup"/>
                              </m:oMathParaPr>
                              <m:oMath xmlns:m="http://schemas.openxmlformats.org/officeDocument/2006/math">
                                <m:r>
                                  <a:rPr lang="en-US" sz="2000" b="1" i="1">
                                    <a:effectLst/>
                                    <a:latin typeface="Cambria Math"/>
                                    <a:ea typeface="Calibri"/>
                                    <a:cs typeface="Times New Roman"/>
                                  </a:rPr>
                                  <m:t>𝟐</m:t>
                                </m:r>
                                <m:r>
                                  <a:rPr lang="en-US" sz="2000" b="1" i="1">
                                    <a:effectLst/>
                                    <a:latin typeface="Cambria Math"/>
                                    <a:ea typeface="Calibri"/>
                                    <a:cs typeface="Times New Roman"/>
                                  </a:rPr>
                                  <m:t>𝒙</m:t>
                                </m:r>
                                <m:r>
                                  <a:rPr lang="en-US" sz="2000" b="1" i="1">
                                    <a:effectLst/>
                                    <a:latin typeface="Cambria Math"/>
                                    <a:ea typeface="Calibri"/>
                                    <a:cs typeface="Times New Roman"/>
                                  </a:rPr>
                                  <m:t>−</m:t>
                                </m:r>
                                <m:r>
                                  <a:rPr lang="en-US" sz="2000" b="1" i="1">
                                    <a:effectLst/>
                                    <a:latin typeface="Cambria Math"/>
                                    <a:ea typeface="Calibri"/>
                                    <a:cs typeface="Times New Roman"/>
                                  </a:rPr>
                                  <m:t>𝟒</m:t>
                                </m:r>
                                <m:r>
                                  <a:rPr lang="en-US" sz="2000" b="1" i="1">
                                    <a:effectLst/>
                                    <a:latin typeface="Cambria Math"/>
                                    <a:ea typeface="Calibri"/>
                                    <a:cs typeface="Times New Roman"/>
                                  </a:rPr>
                                  <m:t>≤</m:t>
                                </m:r>
                                <m:r>
                                  <a:rPr lang="en-US" sz="2000" b="1" i="1">
                                    <a:effectLst/>
                                    <a:latin typeface="Cambria Math"/>
                                    <a:ea typeface="Calibri"/>
                                    <a:cs typeface="Times New Roman"/>
                                  </a:rPr>
                                  <m:t>𝟏𝟎</m:t>
                                </m:r>
                              </m:oMath>
                            </m:oMathPara>
                          </a14:m>
                          <a:endParaRPr lang="en-US" sz="2000" dirty="0">
                            <a:effectLst/>
                            <a:latin typeface="Calibri"/>
                            <a:ea typeface="Calibri"/>
                            <a:cs typeface="Times New Roman"/>
                          </a:endParaRPr>
                        </a:p>
                      </a:txBody>
                      <a:tcPr marL="68580" marR="68580" marT="0" marB="0">
                        <a:lnL>
                          <a:noFill/>
                        </a:lnL>
                        <a:lnR>
                          <a:noFill/>
                        </a:lnR>
                        <a:lnT>
                          <a:noFill/>
                        </a:lnT>
                        <a:lnB>
                          <a:noFill/>
                        </a:lnB>
                      </a:tcPr>
                    </a:tc>
                    <a:tc>
                      <a:txBody>
                        <a:bodyPr/>
                        <a:lstStyle/>
                        <a:p>
                          <a:pPr marL="0" marR="0" algn="just">
                            <a:spcBef>
                              <a:spcPts val="0"/>
                            </a:spcBef>
                            <a:spcAft>
                              <a:spcPts val="0"/>
                            </a:spcAft>
                          </a:pPr>
                          <a14:m>
                            <m:oMathPara xmlns:m="http://schemas.openxmlformats.org/officeDocument/2006/math">
                              <m:oMathParaPr>
                                <m:jc m:val="centerGroup"/>
                              </m:oMathParaPr>
                              <m:oMath xmlns:m="http://schemas.openxmlformats.org/officeDocument/2006/math">
                                <m:r>
                                  <a:rPr lang="en-US" sz="2000" b="1" i="1">
                                    <a:effectLst/>
                                    <a:latin typeface="Cambria Math"/>
                                    <a:ea typeface="Calibri"/>
                                    <a:cs typeface="Times New Roman"/>
                                  </a:rPr>
                                  <m:t>𝟐</m:t>
                                </m:r>
                                <m:r>
                                  <a:rPr lang="en-US" sz="2000" b="1" i="1">
                                    <a:effectLst/>
                                    <a:latin typeface="Cambria Math"/>
                                    <a:ea typeface="Calibri"/>
                                    <a:cs typeface="Times New Roman"/>
                                  </a:rPr>
                                  <m:t>𝒙</m:t>
                                </m:r>
                                <m:r>
                                  <a:rPr lang="en-US" sz="2000" b="1" i="1">
                                    <a:effectLst/>
                                    <a:latin typeface="Cambria Math"/>
                                    <a:ea typeface="Calibri"/>
                                    <a:cs typeface="Times New Roman"/>
                                  </a:rPr>
                                  <m:t>−</m:t>
                                </m:r>
                                <m:r>
                                  <a:rPr lang="en-US" sz="2000" b="1" i="1">
                                    <a:effectLst/>
                                    <a:latin typeface="Cambria Math"/>
                                    <a:ea typeface="Calibri"/>
                                    <a:cs typeface="Times New Roman"/>
                                  </a:rPr>
                                  <m:t>𝟒</m:t>
                                </m:r>
                                <m:r>
                                  <a:rPr lang="en-US" sz="2000" b="1" i="1">
                                    <a:effectLst/>
                                    <a:latin typeface="Cambria Math"/>
                                    <a:ea typeface="Calibri"/>
                                    <a:cs typeface="Times New Roman"/>
                                  </a:rPr>
                                  <m:t>≥−</m:t>
                                </m:r>
                                <m:r>
                                  <a:rPr lang="en-US" sz="2000" b="1" i="1">
                                    <a:effectLst/>
                                    <a:latin typeface="Cambria Math"/>
                                    <a:ea typeface="Calibri"/>
                                    <a:cs typeface="Times New Roman"/>
                                  </a:rPr>
                                  <m:t>𝟏𝟎</m:t>
                                </m:r>
                              </m:oMath>
                            </m:oMathPara>
                          </a14:m>
                          <a:endParaRPr lang="en-US" sz="2000">
                            <a:effectLst/>
                            <a:latin typeface="Calibri"/>
                            <a:ea typeface="Calibri"/>
                            <a:cs typeface="Times New Roman"/>
                          </a:endParaRPr>
                        </a:p>
                      </a:txBody>
                      <a:tcPr marL="68580" marR="68580" marT="0" marB="0">
                        <a:lnL>
                          <a:noFill/>
                        </a:lnL>
                        <a:lnR>
                          <a:noFill/>
                        </a:lnR>
                        <a:lnT>
                          <a:noFill/>
                        </a:lnT>
                        <a:lnB>
                          <a:noFill/>
                        </a:lnB>
                      </a:tcPr>
                    </a:tc>
                  </a:tr>
                  <a:tr h="457200">
                    <a:tc>
                      <a:txBody>
                        <a:bodyPr/>
                        <a:lstStyle/>
                        <a:p>
                          <a:pPr marL="0" marR="0" lvl="0" indent="0">
                            <a:spcBef>
                              <a:spcPts val="0"/>
                            </a:spcBef>
                            <a:spcAft>
                              <a:spcPts val="0"/>
                            </a:spcAft>
                            <a:buFont typeface="+mj-lt"/>
                            <a:buNone/>
                          </a:pPr>
                          <a:endParaRPr lang="en-US" sz="2000" dirty="0">
                            <a:effectLst/>
                            <a:latin typeface="Calibri"/>
                            <a:ea typeface="Calibri"/>
                            <a:cs typeface="Times New Roman"/>
                          </a:endParaRPr>
                        </a:p>
                      </a:txBody>
                      <a:tcPr marL="68580" marR="68580" marT="0" marB="0">
                        <a:lnL>
                          <a:noFill/>
                        </a:lnL>
                        <a:lnR>
                          <a:noFill/>
                        </a:lnR>
                        <a:lnT>
                          <a:noFill/>
                        </a:lnT>
                        <a:lnB>
                          <a:noFill/>
                        </a:lnB>
                      </a:tcPr>
                    </a:tc>
                    <a:tc>
                      <a:txBody>
                        <a:bodyPr/>
                        <a:lstStyle/>
                        <a:p>
                          <a:pPr marL="0" marR="0" algn="just">
                            <a:spcBef>
                              <a:spcPts val="0"/>
                            </a:spcBef>
                            <a:spcAft>
                              <a:spcPts val="0"/>
                            </a:spcAft>
                          </a:pPr>
                          <a14:m>
                            <m:oMathPara xmlns:m="http://schemas.openxmlformats.org/officeDocument/2006/math">
                              <m:oMathParaPr>
                                <m:jc m:val="left"/>
                              </m:oMathParaPr>
                              <m:oMath xmlns:m="http://schemas.openxmlformats.org/officeDocument/2006/math">
                                <m:d>
                                  <m:dPr>
                                    <m:begChr m:val="{"/>
                                    <m:endChr m:val="}"/>
                                    <m:ctrlPr>
                                      <a:rPr lang="en-US" sz="2000" b="1" i="1">
                                        <a:effectLst/>
                                        <a:latin typeface="Cambria Math"/>
                                        <a:ea typeface="Calibri"/>
                                        <a:cs typeface="Times New Roman"/>
                                      </a:rPr>
                                    </m:ctrlPr>
                                  </m:dPr>
                                  <m:e>
                                    <m:r>
                                      <a:rPr lang="en-US" sz="2000" b="1" i="1">
                                        <a:effectLst/>
                                        <a:latin typeface="Cambria Math"/>
                                        <a:ea typeface="Calibri"/>
                                        <a:cs typeface="Times New Roman"/>
                                      </a:rPr>
                                      <m:t>𝒙</m:t>
                                    </m:r>
                                    <m:r>
                                      <a:rPr lang="en-US" sz="2000" b="1" i="1">
                                        <a:effectLst/>
                                        <a:latin typeface="Cambria Math"/>
                                        <a:ea typeface="Calibri"/>
                                        <a:cs typeface="Times New Roman"/>
                                      </a:rPr>
                                      <m:t>|</m:t>
                                    </m:r>
                                    <m:r>
                                      <a:rPr lang="en-US" sz="2000" b="1" i="1">
                                        <a:effectLst/>
                                        <a:latin typeface="Cambria Math"/>
                                        <a:ea typeface="Calibri"/>
                                        <a:cs typeface="Times New Roman"/>
                                      </a:rPr>
                                      <m:t>𝒙</m:t>
                                    </m:r>
                                    <m:r>
                                      <a:rPr lang="en-US" sz="2000" b="1" i="1">
                                        <a:effectLst/>
                                        <a:latin typeface="Cambria Math"/>
                                        <a:ea typeface="Calibri"/>
                                        <a:cs typeface="Times New Roman"/>
                                      </a:rPr>
                                      <m:t>≥−</m:t>
                                    </m:r>
                                    <m:r>
                                      <a:rPr lang="en-US" sz="2000" b="1" i="1">
                                        <a:effectLst/>
                                        <a:latin typeface="Cambria Math"/>
                                        <a:ea typeface="Calibri"/>
                                        <a:cs typeface="Times New Roman"/>
                                      </a:rPr>
                                      <m:t>𝟑</m:t>
                                    </m:r>
                                  </m:e>
                                </m:d>
                                <m:r>
                                  <a:rPr lang="en-US" sz="2000" b="1" i="1">
                                    <a:effectLst/>
                                    <a:latin typeface="Cambria Math"/>
                                    <a:ea typeface="Calibri"/>
                                    <a:cs typeface="Times New Roman"/>
                                  </a:rPr>
                                  <m:t>∩</m:t>
                                </m:r>
                                <m:d>
                                  <m:dPr>
                                    <m:begChr m:val="{"/>
                                    <m:endChr m:val="}"/>
                                    <m:ctrlPr>
                                      <a:rPr lang="en-US" sz="2000" b="1" i="1">
                                        <a:effectLst/>
                                        <a:latin typeface="Cambria Math"/>
                                        <a:ea typeface="Calibri"/>
                                        <a:cs typeface="Times New Roman"/>
                                      </a:rPr>
                                    </m:ctrlPr>
                                  </m:dPr>
                                  <m:e>
                                    <m:r>
                                      <a:rPr lang="en-US" sz="2000" b="1" i="1">
                                        <a:effectLst/>
                                        <a:latin typeface="Cambria Math"/>
                                        <a:ea typeface="Calibri"/>
                                        <a:cs typeface="Times New Roman"/>
                                      </a:rPr>
                                      <m:t>𝒙</m:t>
                                    </m:r>
                                    <m:r>
                                      <a:rPr lang="en-US" sz="2000" b="1" i="1">
                                        <a:effectLst/>
                                        <a:latin typeface="Cambria Math"/>
                                        <a:ea typeface="Calibri"/>
                                        <a:cs typeface="Times New Roman"/>
                                      </a:rPr>
                                      <m:t>|</m:t>
                                    </m:r>
                                    <m:r>
                                      <a:rPr lang="en-US" sz="2000" b="1" i="1">
                                        <a:effectLst/>
                                        <a:latin typeface="Cambria Math"/>
                                        <a:ea typeface="Calibri"/>
                                        <a:cs typeface="Times New Roman"/>
                                      </a:rPr>
                                      <m:t>𝒙</m:t>
                                    </m:r>
                                    <m:r>
                                      <a:rPr lang="en-US" sz="2000" b="1" i="1">
                                        <a:effectLst/>
                                        <a:latin typeface="Cambria Math"/>
                                        <a:ea typeface="Calibri"/>
                                        <a:cs typeface="Times New Roman"/>
                                      </a:rPr>
                                      <m:t>≤</m:t>
                                    </m:r>
                                    <m:r>
                                      <a:rPr lang="en-US" sz="2000" b="1" i="1">
                                        <a:effectLst/>
                                        <a:latin typeface="Cambria Math"/>
                                        <a:ea typeface="Calibri"/>
                                        <a:cs typeface="Times New Roman"/>
                                      </a:rPr>
                                      <m:t>𝟕</m:t>
                                    </m:r>
                                  </m:e>
                                </m:d>
                              </m:oMath>
                            </m:oMathPara>
                          </a14:m>
                          <a:endParaRPr lang="en-US" sz="2000" dirty="0">
                            <a:effectLst/>
                            <a:latin typeface="Calibri"/>
                            <a:ea typeface="Calibri"/>
                            <a:cs typeface="Times New Roman"/>
                          </a:endParaRPr>
                        </a:p>
                      </a:txBody>
                      <a:tcPr marL="68580" marR="68580" marT="0" marB="0">
                        <a:lnL>
                          <a:noFill/>
                        </a:lnL>
                        <a:lnR>
                          <a:noFill/>
                        </a:lnR>
                        <a:lnT>
                          <a:noFill/>
                        </a:lnT>
                        <a:lnB>
                          <a:noFill/>
                        </a:lnB>
                      </a:tcPr>
                    </a:tc>
                    <a:tc>
                      <a:txBody>
                        <a:bodyPr/>
                        <a:lstStyle/>
                        <a:p>
                          <a:pPr marL="0" marR="0" algn="just">
                            <a:spcBef>
                              <a:spcPts val="0"/>
                            </a:spcBef>
                            <a:spcAft>
                              <a:spcPts val="0"/>
                            </a:spcAft>
                          </a:pPr>
                          <a14:m>
                            <m:oMathPara xmlns:m="http://schemas.openxmlformats.org/officeDocument/2006/math">
                              <m:oMathParaPr>
                                <m:jc m:val="centerGroup"/>
                              </m:oMathParaPr>
                              <m:oMath xmlns:m="http://schemas.openxmlformats.org/officeDocument/2006/math">
                                <m:r>
                                  <a:rPr lang="en-US" sz="2000" b="1" i="1">
                                    <a:effectLst/>
                                    <a:latin typeface="Cambria Math"/>
                                    <a:ea typeface="Calibri"/>
                                    <a:cs typeface="Times New Roman"/>
                                  </a:rPr>
                                  <m:t>𝟐</m:t>
                                </m:r>
                                <m:r>
                                  <a:rPr lang="en-US" sz="2000" b="1" i="1">
                                    <a:effectLst/>
                                    <a:latin typeface="Cambria Math"/>
                                    <a:ea typeface="Calibri"/>
                                    <a:cs typeface="Times New Roman"/>
                                  </a:rPr>
                                  <m:t>𝒙</m:t>
                                </m:r>
                                <m:r>
                                  <a:rPr lang="en-US" sz="2000" b="1" i="1">
                                    <a:effectLst/>
                                    <a:latin typeface="Cambria Math"/>
                                    <a:ea typeface="Calibri"/>
                                    <a:cs typeface="Times New Roman"/>
                                  </a:rPr>
                                  <m:t>−</m:t>
                                </m:r>
                                <m:r>
                                  <a:rPr lang="en-US" sz="2000" b="1" i="1">
                                    <a:effectLst/>
                                    <a:latin typeface="Cambria Math"/>
                                    <a:ea typeface="Calibri"/>
                                    <a:cs typeface="Times New Roman"/>
                                  </a:rPr>
                                  <m:t>𝟒</m:t>
                                </m:r>
                                <m:r>
                                  <a:rPr lang="en-US" sz="2000" b="1" i="1">
                                    <a:solidFill>
                                      <a:srgbClr val="FF0000"/>
                                    </a:solidFill>
                                    <a:effectLst/>
                                    <a:latin typeface="Cambria Math"/>
                                    <a:ea typeface="Calibri"/>
                                    <a:cs typeface="Times New Roman"/>
                                  </a:rPr>
                                  <m:t>+</m:t>
                                </m:r>
                                <m:r>
                                  <a:rPr lang="en-US" sz="2000" b="1" i="1">
                                    <a:solidFill>
                                      <a:srgbClr val="FF0000"/>
                                    </a:solidFill>
                                    <a:effectLst/>
                                    <a:latin typeface="Cambria Math"/>
                                    <a:ea typeface="Calibri"/>
                                    <a:cs typeface="Times New Roman"/>
                                  </a:rPr>
                                  <m:t>𝟒</m:t>
                                </m:r>
                                <m:r>
                                  <a:rPr lang="en-US" sz="2000" b="1" i="1">
                                    <a:effectLst/>
                                    <a:latin typeface="Cambria Math"/>
                                    <a:ea typeface="Calibri"/>
                                    <a:cs typeface="Times New Roman"/>
                                  </a:rPr>
                                  <m:t>≤</m:t>
                                </m:r>
                                <m:r>
                                  <a:rPr lang="en-US" sz="2000" b="1" i="1">
                                    <a:effectLst/>
                                    <a:latin typeface="Cambria Math"/>
                                    <a:ea typeface="Calibri"/>
                                    <a:cs typeface="Times New Roman"/>
                                  </a:rPr>
                                  <m:t>𝟏𝟎</m:t>
                                </m:r>
                                <m:r>
                                  <a:rPr lang="en-US" sz="2000" b="1" i="1">
                                    <a:solidFill>
                                      <a:srgbClr val="FF0000"/>
                                    </a:solidFill>
                                    <a:effectLst/>
                                    <a:latin typeface="Cambria Math"/>
                                    <a:ea typeface="Calibri"/>
                                    <a:cs typeface="Times New Roman"/>
                                  </a:rPr>
                                  <m:t>+</m:t>
                                </m:r>
                                <m:r>
                                  <a:rPr lang="en-US" sz="2000" b="1" i="1">
                                    <a:solidFill>
                                      <a:srgbClr val="FF0000"/>
                                    </a:solidFill>
                                    <a:effectLst/>
                                    <a:latin typeface="Cambria Math"/>
                                    <a:ea typeface="Calibri"/>
                                    <a:cs typeface="Times New Roman"/>
                                  </a:rPr>
                                  <m:t>𝟒</m:t>
                                </m:r>
                              </m:oMath>
                            </m:oMathPara>
                          </a14:m>
                          <a:endParaRPr lang="en-US" sz="2000" dirty="0">
                            <a:effectLst/>
                            <a:latin typeface="Calibri"/>
                            <a:ea typeface="Calibri"/>
                            <a:cs typeface="Times New Roman"/>
                          </a:endParaRPr>
                        </a:p>
                      </a:txBody>
                      <a:tcPr marL="68580" marR="68580" marT="0" marB="0">
                        <a:lnL>
                          <a:noFill/>
                        </a:lnL>
                        <a:lnR>
                          <a:noFill/>
                        </a:lnR>
                        <a:lnT>
                          <a:noFill/>
                        </a:lnT>
                        <a:lnB>
                          <a:noFill/>
                        </a:lnB>
                      </a:tcPr>
                    </a:tc>
                    <a:tc>
                      <a:txBody>
                        <a:bodyPr/>
                        <a:lstStyle/>
                        <a:p>
                          <a:pPr marL="0" marR="0" algn="just">
                            <a:spcBef>
                              <a:spcPts val="0"/>
                            </a:spcBef>
                            <a:spcAft>
                              <a:spcPts val="0"/>
                            </a:spcAft>
                          </a:pPr>
                          <a14:m>
                            <m:oMathPara xmlns:m="http://schemas.openxmlformats.org/officeDocument/2006/math">
                              <m:oMathParaPr>
                                <m:jc m:val="centerGroup"/>
                              </m:oMathParaPr>
                              <m:oMath xmlns:m="http://schemas.openxmlformats.org/officeDocument/2006/math">
                                <m:r>
                                  <a:rPr lang="en-US" sz="2000" b="1" i="1">
                                    <a:effectLst/>
                                    <a:latin typeface="Cambria Math"/>
                                    <a:ea typeface="Calibri"/>
                                    <a:cs typeface="Times New Roman"/>
                                  </a:rPr>
                                  <m:t>𝟐</m:t>
                                </m:r>
                                <m:r>
                                  <a:rPr lang="en-US" sz="2000" b="1" i="1">
                                    <a:effectLst/>
                                    <a:latin typeface="Cambria Math"/>
                                    <a:ea typeface="Calibri"/>
                                    <a:cs typeface="Times New Roman"/>
                                  </a:rPr>
                                  <m:t>𝒙</m:t>
                                </m:r>
                                <m:r>
                                  <a:rPr lang="en-US" sz="2000" b="1" i="1">
                                    <a:effectLst/>
                                    <a:latin typeface="Cambria Math"/>
                                    <a:ea typeface="Calibri"/>
                                    <a:cs typeface="Times New Roman"/>
                                  </a:rPr>
                                  <m:t>−</m:t>
                                </m:r>
                                <m:r>
                                  <a:rPr lang="en-US" sz="2000" b="1" i="1">
                                    <a:effectLst/>
                                    <a:latin typeface="Cambria Math"/>
                                    <a:ea typeface="Calibri"/>
                                    <a:cs typeface="Times New Roman"/>
                                  </a:rPr>
                                  <m:t>𝟒</m:t>
                                </m:r>
                                <m:r>
                                  <a:rPr lang="en-US" sz="2000" b="1" i="1">
                                    <a:solidFill>
                                      <a:srgbClr val="FF0000"/>
                                    </a:solidFill>
                                    <a:effectLst/>
                                    <a:latin typeface="Cambria Math"/>
                                    <a:ea typeface="Calibri"/>
                                    <a:cs typeface="Times New Roman"/>
                                  </a:rPr>
                                  <m:t>+</m:t>
                                </m:r>
                                <m:r>
                                  <a:rPr lang="en-US" sz="2000" b="1" i="1">
                                    <a:solidFill>
                                      <a:srgbClr val="FF0000"/>
                                    </a:solidFill>
                                    <a:effectLst/>
                                    <a:latin typeface="Cambria Math"/>
                                    <a:ea typeface="Calibri"/>
                                    <a:cs typeface="Times New Roman"/>
                                  </a:rPr>
                                  <m:t>𝟒</m:t>
                                </m:r>
                                <m:r>
                                  <a:rPr lang="en-US" sz="2000" b="1" i="1">
                                    <a:effectLst/>
                                    <a:latin typeface="Cambria Math"/>
                                    <a:ea typeface="Calibri"/>
                                    <a:cs typeface="Times New Roman"/>
                                  </a:rPr>
                                  <m:t>≥−</m:t>
                                </m:r>
                                <m:r>
                                  <a:rPr lang="en-US" sz="2000" b="1" i="1">
                                    <a:effectLst/>
                                    <a:latin typeface="Cambria Math"/>
                                    <a:ea typeface="Calibri"/>
                                    <a:cs typeface="Times New Roman"/>
                                  </a:rPr>
                                  <m:t>𝟏𝟎</m:t>
                                </m:r>
                                <m:r>
                                  <a:rPr lang="en-US" sz="2000" b="1" i="1">
                                    <a:solidFill>
                                      <a:srgbClr val="FF0000"/>
                                    </a:solidFill>
                                    <a:effectLst/>
                                    <a:latin typeface="Cambria Math"/>
                                    <a:ea typeface="Calibri"/>
                                    <a:cs typeface="Times New Roman"/>
                                  </a:rPr>
                                  <m:t>+</m:t>
                                </m:r>
                                <m:r>
                                  <a:rPr lang="en-US" sz="2000" b="1" i="1">
                                    <a:solidFill>
                                      <a:srgbClr val="FF0000"/>
                                    </a:solidFill>
                                    <a:effectLst/>
                                    <a:latin typeface="Cambria Math"/>
                                    <a:ea typeface="Calibri"/>
                                    <a:cs typeface="Times New Roman"/>
                                  </a:rPr>
                                  <m:t>𝟒</m:t>
                                </m:r>
                              </m:oMath>
                            </m:oMathPara>
                          </a14:m>
                          <a:endParaRPr lang="en-US" sz="2000">
                            <a:effectLst/>
                            <a:latin typeface="Calibri"/>
                            <a:ea typeface="Calibri"/>
                            <a:cs typeface="Times New Roman"/>
                          </a:endParaRPr>
                        </a:p>
                      </a:txBody>
                      <a:tcPr marL="68580" marR="68580" marT="0" marB="0">
                        <a:lnL>
                          <a:noFill/>
                        </a:lnL>
                        <a:lnR>
                          <a:noFill/>
                        </a:lnR>
                        <a:lnT>
                          <a:noFill/>
                        </a:lnT>
                        <a:lnB>
                          <a:noFill/>
                        </a:lnB>
                      </a:tcPr>
                    </a:tc>
                  </a:tr>
                  <a:tr h="457200">
                    <a:tc>
                      <a:txBody>
                        <a:bodyPr/>
                        <a:lstStyle/>
                        <a:p>
                          <a:pPr marL="0" marR="0" lvl="0" indent="0">
                            <a:spcBef>
                              <a:spcPts val="0"/>
                            </a:spcBef>
                            <a:spcAft>
                              <a:spcPts val="0"/>
                            </a:spcAft>
                            <a:buFont typeface="+mj-lt"/>
                            <a:buNone/>
                          </a:pPr>
                          <a:endParaRPr lang="en-US" sz="2000" dirty="0">
                            <a:effectLst/>
                            <a:latin typeface="Calibri"/>
                            <a:ea typeface="Calibri"/>
                            <a:cs typeface="Times New Roman"/>
                          </a:endParaRPr>
                        </a:p>
                      </a:txBody>
                      <a:tcPr marL="68580" marR="68580" marT="0" marB="0">
                        <a:lnL>
                          <a:noFill/>
                        </a:lnL>
                        <a:lnR>
                          <a:noFill/>
                        </a:lnR>
                        <a:lnT>
                          <a:noFill/>
                        </a:lnT>
                        <a:lnB>
                          <a:noFill/>
                        </a:lnB>
                      </a:tcPr>
                    </a:tc>
                    <a:tc>
                      <a:txBody>
                        <a:bodyPr/>
                        <a:lstStyle/>
                        <a:p>
                          <a:pPr marL="0" marR="0" algn="just">
                            <a:spcBef>
                              <a:spcPts val="0"/>
                            </a:spcBef>
                            <a:spcAft>
                              <a:spcPts val="0"/>
                            </a:spcAft>
                          </a:pPr>
                          <a:endParaRPr lang="en-US" sz="2000" dirty="0">
                            <a:effectLst/>
                            <a:latin typeface="Calibri"/>
                            <a:ea typeface="Calibri"/>
                            <a:cs typeface="Times New Roman"/>
                          </a:endParaRPr>
                        </a:p>
                      </a:txBody>
                      <a:tcPr marL="68580" marR="68580" marT="0" marB="0">
                        <a:lnL>
                          <a:noFill/>
                        </a:lnL>
                        <a:lnR>
                          <a:noFill/>
                        </a:lnR>
                        <a:lnT>
                          <a:noFill/>
                        </a:lnT>
                        <a:lnB>
                          <a:noFill/>
                        </a:lnB>
                      </a:tcPr>
                    </a:tc>
                    <a:tc>
                      <a:txBody>
                        <a:bodyPr/>
                        <a:lstStyle/>
                        <a:p>
                          <a:pPr marL="0" marR="0" algn="just">
                            <a:spcBef>
                              <a:spcPts val="0"/>
                            </a:spcBef>
                            <a:spcAft>
                              <a:spcPts val="0"/>
                            </a:spcAft>
                          </a:pPr>
                          <a14:m>
                            <m:oMathPara xmlns:m="http://schemas.openxmlformats.org/officeDocument/2006/math">
                              <m:oMathParaPr>
                                <m:jc m:val="centerGroup"/>
                              </m:oMathParaPr>
                              <m:oMath xmlns:m="http://schemas.openxmlformats.org/officeDocument/2006/math">
                                <m:r>
                                  <a:rPr lang="en-US" sz="2000" b="1" i="1">
                                    <a:effectLst/>
                                    <a:latin typeface="Cambria Math"/>
                                    <a:ea typeface="Calibri"/>
                                    <a:cs typeface="Times New Roman"/>
                                  </a:rPr>
                                  <m:t>𝟐</m:t>
                                </m:r>
                                <m:r>
                                  <a:rPr lang="en-US" sz="2000" b="1" i="1">
                                    <a:effectLst/>
                                    <a:latin typeface="Cambria Math"/>
                                    <a:ea typeface="Calibri"/>
                                    <a:cs typeface="Times New Roman"/>
                                  </a:rPr>
                                  <m:t>𝒙</m:t>
                                </m:r>
                                <m:r>
                                  <a:rPr lang="en-US" sz="2000" b="1" i="1">
                                    <a:effectLst/>
                                    <a:latin typeface="Cambria Math"/>
                                    <a:ea typeface="Calibri"/>
                                    <a:cs typeface="Times New Roman"/>
                                  </a:rPr>
                                  <m:t>≤</m:t>
                                </m:r>
                                <m:r>
                                  <a:rPr lang="en-US" sz="2000" b="1" i="1">
                                    <a:effectLst/>
                                    <a:latin typeface="Cambria Math"/>
                                    <a:ea typeface="Calibri"/>
                                    <a:cs typeface="Times New Roman"/>
                                  </a:rPr>
                                  <m:t>𝟏𝟒</m:t>
                                </m:r>
                              </m:oMath>
                            </m:oMathPara>
                          </a14:m>
                          <a:endParaRPr lang="en-US" sz="2000" dirty="0">
                            <a:effectLst/>
                            <a:latin typeface="Calibri"/>
                            <a:ea typeface="Calibri"/>
                            <a:cs typeface="Times New Roman"/>
                          </a:endParaRPr>
                        </a:p>
                      </a:txBody>
                      <a:tcPr marL="68580" marR="68580" marT="0" marB="0">
                        <a:lnL>
                          <a:noFill/>
                        </a:lnL>
                        <a:lnR>
                          <a:noFill/>
                        </a:lnR>
                        <a:lnT>
                          <a:noFill/>
                        </a:lnT>
                        <a:lnB>
                          <a:noFill/>
                        </a:lnB>
                      </a:tcPr>
                    </a:tc>
                    <a:tc>
                      <a:txBody>
                        <a:bodyPr/>
                        <a:lstStyle/>
                        <a:p>
                          <a:pPr marL="0" marR="0" algn="just">
                            <a:spcBef>
                              <a:spcPts val="0"/>
                            </a:spcBef>
                            <a:spcAft>
                              <a:spcPts val="0"/>
                            </a:spcAft>
                          </a:pPr>
                          <a14:m>
                            <m:oMathPara xmlns:m="http://schemas.openxmlformats.org/officeDocument/2006/math">
                              <m:oMathParaPr>
                                <m:jc m:val="centerGroup"/>
                              </m:oMathParaPr>
                              <m:oMath xmlns:m="http://schemas.openxmlformats.org/officeDocument/2006/math">
                                <m:r>
                                  <a:rPr lang="en-US" sz="2000" b="1" i="1">
                                    <a:effectLst/>
                                    <a:latin typeface="Cambria Math"/>
                                    <a:ea typeface="Calibri"/>
                                    <a:cs typeface="Times New Roman"/>
                                  </a:rPr>
                                  <m:t>𝟐</m:t>
                                </m:r>
                                <m:r>
                                  <a:rPr lang="en-US" sz="2000" b="1" i="1">
                                    <a:effectLst/>
                                    <a:latin typeface="Cambria Math"/>
                                    <a:ea typeface="Calibri"/>
                                    <a:cs typeface="Times New Roman"/>
                                  </a:rPr>
                                  <m:t>𝒙</m:t>
                                </m:r>
                                <m:r>
                                  <a:rPr lang="en-US" sz="2000" b="1" i="1">
                                    <a:effectLst/>
                                    <a:latin typeface="Cambria Math"/>
                                    <a:ea typeface="Calibri"/>
                                    <a:cs typeface="Times New Roman"/>
                                  </a:rPr>
                                  <m:t>≥−</m:t>
                                </m:r>
                                <m:r>
                                  <a:rPr lang="en-US" sz="2000" b="1" i="1">
                                    <a:effectLst/>
                                    <a:latin typeface="Cambria Math"/>
                                    <a:ea typeface="Calibri"/>
                                    <a:cs typeface="Times New Roman"/>
                                  </a:rPr>
                                  <m:t>𝟔</m:t>
                                </m:r>
                              </m:oMath>
                            </m:oMathPara>
                          </a14:m>
                          <a:endParaRPr lang="en-US" sz="2000">
                            <a:effectLst/>
                            <a:latin typeface="Calibri"/>
                            <a:ea typeface="Calibri"/>
                            <a:cs typeface="Times New Roman"/>
                          </a:endParaRPr>
                        </a:p>
                      </a:txBody>
                      <a:tcPr marL="68580" marR="68580" marT="0" marB="0">
                        <a:lnL>
                          <a:noFill/>
                        </a:lnL>
                        <a:lnR>
                          <a:noFill/>
                        </a:lnR>
                        <a:lnT>
                          <a:noFill/>
                        </a:lnT>
                        <a:lnB>
                          <a:noFill/>
                        </a:lnB>
                      </a:tcPr>
                    </a:tc>
                  </a:tr>
                  <a:tr h="731520">
                    <a:tc>
                      <a:txBody>
                        <a:bodyPr/>
                        <a:lstStyle/>
                        <a:p>
                          <a:pPr marL="0" marR="0" lvl="0" indent="0">
                            <a:spcBef>
                              <a:spcPts val="0"/>
                            </a:spcBef>
                            <a:spcAft>
                              <a:spcPts val="0"/>
                            </a:spcAft>
                            <a:buFont typeface="+mj-lt"/>
                            <a:buNone/>
                          </a:pPr>
                          <a:endParaRPr lang="en-US" sz="2000" dirty="0">
                            <a:effectLst/>
                            <a:latin typeface="Calibri"/>
                            <a:ea typeface="Calibri"/>
                            <a:cs typeface="Times New Roman"/>
                          </a:endParaRPr>
                        </a:p>
                      </a:txBody>
                      <a:tcPr marL="68580" marR="68580" marT="0" marB="0">
                        <a:lnL>
                          <a:noFill/>
                        </a:lnL>
                        <a:lnR>
                          <a:noFill/>
                        </a:lnR>
                        <a:lnT>
                          <a:noFill/>
                        </a:lnT>
                        <a:lnB>
                          <a:noFill/>
                        </a:lnB>
                      </a:tcPr>
                    </a:tc>
                    <a:tc>
                      <a:txBody>
                        <a:bodyPr/>
                        <a:lstStyle/>
                        <a:p>
                          <a:pPr marL="0" marR="0" algn="just">
                            <a:spcBef>
                              <a:spcPts val="0"/>
                            </a:spcBef>
                            <a:spcAft>
                              <a:spcPts val="0"/>
                            </a:spcAft>
                          </a:pPr>
                          <a:endParaRPr lang="en-US" sz="2000" dirty="0">
                            <a:effectLst/>
                            <a:latin typeface="Calibri"/>
                            <a:ea typeface="Calibri"/>
                            <a:cs typeface="Times New Roman"/>
                          </a:endParaRPr>
                        </a:p>
                      </a:txBody>
                      <a:tcPr marL="68580" marR="68580" marT="0" marB="0">
                        <a:lnL>
                          <a:noFill/>
                        </a:lnL>
                        <a:lnR>
                          <a:noFill/>
                        </a:lnR>
                        <a:lnT>
                          <a:noFill/>
                        </a:lnT>
                        <a:lnB>
                          <a:noFill/>
                        </a:lnB>
                      </a:tcPr>
                    </a:tc>
                    <a:tc>
                      <a:txBody>
                        <a:bodyPr/>
                        <a:lstStyle/>
                        <a:p>
                          <a:pPr marL="0" marR="0" algn="just">
                            <a:spcBef>
                              <a:spcPts val="0"/>
                            </a:spcBef>
                            <a:spcAft>
                              <a:spcPts val="0"/>
                            </a:spcAft>
                          </a:pPr>
                          <a14:m>
                            <m:oMathPara xmlns:m="http://schemas.openxmlformats.org/officeDocument/2006/math">
                              <m:oMathParaPr>
                                <m:jc m:val="centerGroup"/>
                              </m:oMathParaPr>
                              <m:oMath xmlns:m="http://schemas.openxmlformats.org/officeDocument/2006/math">
                                <m:f>
                                  <m:fPr>
                                    <m:ctrlPr>
                                      <a:rPr lang="en-US" sz="2000" b="1" i="1">
                                        <a:solidFill>
                                          <a:srgbClr val="FF0000"/>
                                        </a:solidFill>
                                        <a:effectLst/>
                                        <a:latin typeface="Cambria Math"/>
                                        <a:ea typeface="Calibri"/>
                                        <a:cs typeface="Times New Roman"/>
                                      </a:rPr>
                                    </m:ctrlPr>
                                  </m:fPr>
                                  <m:num>
                                    <m:r>
                                      <a:rPr lang="en-US" sz="2000" b="1" i="1">
                                        <a:effectLst/>
                                        <a:latin typeface="Cambria Math"/>
                                        <a:ea typeface="Calibri"/>
                                        <a:cs typeface="Times New Roman"/>
                                      </a:rPr>
                                      <m:t>𝟐</m:t>
                                    </m:r>
                                    <m:r>
                                      <a:rPr lang="en-US" sz="2000" b="1" i="1">
                                        <a:effectLst/>
                                        <a:latin typeface="Cambria Math"/>
                                        <a:ea typeface="Calibri"/>
                                        <a:cs typeface="Times New Roman"/>
                                      </a:rPr>
                                      <m:t>𝒙</m:t>
                                    </m:r>
                                  </m:num>
                                  <m:den>
                                    <m:r>
                                      <a:rPr lang="en-US" sz="2000" b="1" i="1">
                                        <a:solidFill>
                                          <a:srgbClr val="FF0000"/>
                                        </a:solidFill>
                                        <a:effectLst/>
                                        <a:latin typeface="Cambria Math"/>
                                        <a:ea typeface="Calibri"/>
                                        <a:cs typeface="Times New Roman"/>
                                      </a:rPr>
                                      <m:t>𝟐</m:t>
                                    </m:r>
                                  </m:den>
                                </m:f>
                                <m:r>
                                  <a:rPr lang="en-US" sz="2000" b="1" i="1">
                                    <a:effectLst/>
                                    <a:latin typeface="Cambria Math"/>
                                    <a:ea typeface="Calibri"/>
                                    <a:cs typeface="Times New Roman"/>
                                  </a:rPr>
                                  <m:t>≤</m:t>
                                </m:r>
                                <m:f>
                                  <m:fPr>
                                    <m:ctrlPr>
                                      <a:rPr lang="en-US" sz="2000" b="1" i="1">
                                        <a:solidFill>
                                          <a:srgbClr val="FF0000"/>
                                        </a:solidFill>
                                        <a:effectLst/>
                                        <a:latin typeface="Cambria Math"/>
                                        <a:ea typeface="Calibri"/>
                                        <a:cs typeface="Times New Roman"/>
                                      </a:rPr>
                                    </m:ctrlPr>
                                  </m:fPr>
                                  <m:num>
                                    <m:r>
                                      <a:rPr lang="en-US" sz="2000" b="1" i="1">
                                        <a:effectLst/>
                                        <a:latin typeface="Cambria Math"/>
                                        <a:ea typeface="Calibri"/>
                                        <a:cs typeface="Times New Roman"/>
                                      </a:rPr>
                                      <m:t>𝟏𝟒</m:t>
                                    </m:r>
                                  </m:num>
                                  <m:den>
                                    <m:r>
                                      <a:rPr lang="en-US" sz="2000" b="1" i="1">
                                        <a:solidFill>
                                          <a:srgbClr val="FF0000"/>
                                        </a:solidFill>
                                        <a:effectLst/>
                                        <a:latin typeface="Cambria Math"/>
                                        <a:ea typeface="Calibri"/>
                                        <a:cs typeface="Times New Roman"/>
                                      </a:rPr>
                                      <m:t>𝟐</m:t>
                                    </m:r>
                                  </m:den>
                                </m:f>
                              </m:oMath>
                            </m:oMathPara>
                          </a14:m>
                          <a:endParaRPr lang="en-US" sz="2000" dirty="0">
                            <a:effectLst/>
                            <a:latin typeface="Calibri"/>
                            <a:ea typeface="Calibri"/>
                            <a:cs typeface="Times New Roman"/>
                          </a:endParaRPr>
                        </a:p>
                      </a:txBody>
                      <a:tcPr marL="68580" marR="68580" marT="0" marB="0">
                        <a:lnL>
                          <a:noFill/>
                        </a:lnL>
                        <a:lnR>
                          <a:noFill/>
                        </a:lnR>
                        <a:lnT>
                          <a:noFill/>
                        </a:lnT>
                        <a:lnB>
                          <a:noFill/>
                        </a:lnB>
                      </a:tcPr>
                    </a:tc>
                    <a:tc>
                      <a:txBody>
                        <a:bodyPr/>
                        <a:lstStyle/>
                        <a:p>
                          <a:pPr marL="0" marR="0" algn="just">
                            <a:spcBef>
                              <a:spcPts val="0"/>
                            </a:spcBef>
                            <a:spcAft>
                              <a:spcPts val="0"/>
                            </a:spcAft>
                          </a:pPr>
                          <a14:m>
                            <m:oMathPara xmlns:m="http://schemas.openxmlformats.org/officeDocument/2006/math">
                              <m:oMathParaPr>
                                <m:jc m:val="centerGroup"/>
                              </m:oMathParaPr>
                              <m:oMath xmlns:m="http://schemas.openxmlformats.org/officeDocument/2006/math">
                                <m:f>
                                  <m:fPr>
                                    <m:ctrlPr>
                                      <a:rPr lang="en-US" sz="2000" b="1" i="1">
                                        <a:solidFill>
                                          <a:srgbClr val="FF0000"/>
                                        </a:solidFill>
                                        <a:effectLst/>
                                        <a:latin typeface="Cambria Math"/>
                                        <a:ea typeface="Calibri"/>
                                        <a:cs typeface="Times New Roman"/>
                                      </a:rPr>
                                    </m:ctrlPr>
                                  </m:fPr>
                                  <m:num>
                                    <m:r>
                                      <a:rPr lang="en-US" sz="2000" b="1" i="1">
                                        <a:effectLst/>
                                        <a:latin typeface="Cambria Math"/>
                                        <a:ea typeface="Calibri"/>
                                        <a:cs typeface="Times New Roman"/>
                                      </a:rPr>
                                      <m:t>𝟐</m:t>
                                    </m:r>
                                    <m:r>
                                      <a:rPr lang="en-US" sz="2000" b="1" i="1">
                                        <a:effectLst/>
                                        <a:latin typeface="Cambria Math"/>
                                        <a:ea typeface="Calibri"/>
                                        <a:cs typeface="Times New Roman"/>
                                      </a:rPr>
                                      <m:t>𝒙</m:t>
                                    </m:r>
                                  </m:num>
                                  <m:den>
                                    <m:r>
                                      <a:rPr lang="en-US" sz="2000" b="1" i="1">
                                        <a:solidFill>
                                          <a:srgbClr val="FF0000"/>
                                        </a:solidFill>
                                        <a:effectLst/>
                                        <a:latin typeface="Cambria Math"/>
                                        <a:ea typeface="Calibri"/>
                                        <a:cs typeface="Times New Roman"/>
                                      </a:rPr>
                                      <m:t>𝟐</m:t>
                                    </m:r>
                                  </m:den>
                                </m:f>
                                <m:r>
                                  <a:rPr lang="en-US" sz="2000" b="1" i="1">
                                    <a:effectLst/>
                                    <a:latin typeface="Cambria Math"/>
                                    <a:ea typeface="Calibri"/>
                                    <a:cs typeface="Times New Roman"/>
                                  </a:rPr>
                                  <m:t>≥</m:t>
                                </m:r>
                                <m:f>
                                  <m:fPr>
                                    <m:ctrlPr>
                                      <a:rPr lang="en-US" sz="2000" b="1" i="1">
                                        <a:solidFill>
                                          <a:srgbClr val="FF0000"/>
                                        </a:solidFill>
                                        <a:effectLst/>
                                        <a:latin typeface="Cambria Math"/>
                                        <a:ea typeface="Calibri"/>
                                        <a:cs typeface="Times New Roman"/>
                                      </a:rPr>
                                    </m:ctrlPr>
                                  </m:fPr>
                                  <m:num>
                                    <m:r>
                                      <a:rPr lang="en-US" sz="2000" b="1" i="1">
                                        <a:effectLst/>
                                        <a:latin typeface="Cambria Math"/>
                                        <a:ea typeface="Calibri"/>
                                        <a:cs typeface="Times New Roman"/>
                                      </a:rPr>
                                      <m:t>−</m:t>
                                    </m:r>
                                    <m:r>
                                      <a:rPr lang="en-US" sz="2000" b="1" i="1">
                                        <a:effectLst/>
                                        <a:latin typeface="Cambria Math"/>
                                        <a:ea typeface="Calibri"/>
                                        <a:cs typeface="Times New Roman"/>
                                      </a:rPr>
                                      <m:t>𝟔</m:t>
                                    </m:r>
                                  </m:num>
                                  <m:den>
                                    <m:r>
                                      <a:rPr lang="en-US" sz="2000" b="1" i="1">
                                        <a:solidFill>
                                          <a:srgbClr val="FF0000"/>
                                        </a:solidFill>
                                        <a:effectLst/>
                                        <a:latin typeface="Cambria Math"/>
                                        <a:ea typeface="Calibri"/>
                                        <a:cs typeface="Times New Roman"/>
                                      </a:rPr>
                                      <m:t>𝟐</m:t>
                                    </m:r>
                                  </m:den>
                                </m:f>
                              </m:oMath>
                            </m:oMathPara>
                          </a14:m>
                          <a:endParaRPr lang="en-US" sz="2000">
                            <a:effectLst/>
                            <a:latin typeface="Calibri"/>
                            <a:ea typeface="Calibri"/>
                            <a:cs typeface="Times New Roman"/>
                          </a:endParaRPr>
                        </a:p>
                      </a:txBody>
                      <a:tcPr marL="68580" marR="68580" marT="0" marB="0">
                        <a:lnL>
                          <a:noFill/>
                        </a:lnL>
                        <a:lnR>
                          <a:noFill/>
                        </a:lnR>
                        <a:lnT>
                          <a:noFill/>
                        </a:lnT>
                        <a:lnB>
                          <a:noFill/>
                        </a:lnB>
                      </a:tcPr>
                    </a:tc>
                  </a:tr>
                  <a:tr h="457200">
                    <a:tc>
                      <a:txBody>
                        <a:bodyPr/>
                        <a:lstStyle/>
                        <a:p>
                          <a:pPr marL="0" marR="0" lvl="0" indent="0">
                            <a:spcBef>
                              <a:spcPts val="0"/>
                            </a:spcBef>
                            <a:spcAft>
                              <a:spcPts val="0"/>
                            </a:spcAft>
                            <a:buFont typeface="+mj-lt"/>
                            <a:buNone/>
                          </a:pPr>
                          <a:endParaRPr lang="en-US" sz="2000" dirty="0">
                            <a:effectLst/>
                            <a:latin typeface="Calibri"/>
                            <a:ea typeface="Calibri"/>
                            <a:cs typeface="Times New Roman"/>
                          </a:endParaRPr>
                        </a:p>
                      </a:txBody>
                      <a:tcPr marL="68580" marR="68580" marT="0" marB="0">
                        <a:lnL>
                          <a:noFill/>
                        </a:lnL>
                        <a:lnR>
                          <a:noFill/>
                        </a:lnR>
                        <a:lnT>
                          <a:noFill/>
                        </a:lnT>
                        <a:lnB>
                          <a:noFill/>
                        </a:lnB>
                      </a:tcPr>
                    </a:tc>
                    <a:tc>
                      <a:txBody>
                        <a:bodyPr/>
                        <a:lstStyle/>
                        <a:p>
                          <a:pPr marL="0" marR="0" algn="just">
                            <a:spcBef>
                              <a:spcPts val="0"/>
                            </a:spcBef>
                            <a:spcAft>
                              <a:spcPts val="0"/>
                            </a:spcAft>
                          </a:pPr>
                          <a:endParaRPr lang="en-US" sz="2000" dirty="0">
                            <a:effectLst/>
                            <a:latin typeface="Calibri"/>
                            <a:ea typeface="Calibri"/>
                            <a:cs typeface="Times New Roman"/>
                          </a:endParaRPr>
                        </a:p>
                      </a:txBody>
                      <a:tcPr marL="68580" marR="68580" marT="0" marB="0">
                        <a:lnL>
                          <a:noFill/>
                        </a:lnL>
                        <a:lnR>
                          <a:noFill/>
                        </a:lnR>
                        <a:lnT>
                          <a:noFill/>
                        </a:lnT>
                        <a:lnB>
                          <a:noFill/>
                        </a:lnB>
                      </a:tcPr>
                    </a:tc>
                    <a:tc>
                      <a:txBody>
                        <a:bodyPr/>
                        <a:lstStyle/>
                        <a:p>
                          <a:pPr marL="0" marR="0" algn="just">
                            <a:spcBef>
                              <a:spcPts val="0"/>
                            </a:spcBef>
                            <a:spcAft>
                              <a:spcPts val="0"/>
                            </a:spcAft>
                          </a:pPr>
                          <a14:m>
                            <m:oMathPara xmlns:m="http://schemas.openxmlformats.org/officeDocument/2006/math">
                              <m:oMathParaPr>
                                <m:jc m:val="centerGroup"/>
                              </m:oMathParaPr>
                              <m:oMath xmlns:m="http://schemas.openxmlformats.org/officeDocument/2006/math">
                                <m:r>
                                  <a:rPr lang="en-US" sz="2000" b="1" i="1">
                                    <a:effectLst/>
                                    <a:latin typeface="Cambria Math"/>
                                    <a:ea typeface="Calibri"/>
                                    <a:cs typeface="Times New Roman"/>
                                  </a:rPr>
                                  <m:t>𝒙</m:t>
                                </m:r>
                                <m:r>
                                  <a:rPr lang="en-US" sz="2000" b="1" i="1">
                                    <a:effectLst/>
                                    <a:latin typeface="Cambria Math"/>
                                    <a:ea typeface="Calibri"/>
                                    <a:cs typeface="Times New Roman"/>
                                  </a:rPr>
                                  <m:t>≤</m:t>
                                </m:r>
                                <m:r>
                                  <a:rPr lang="en-US" sz="2000" b="1" i="1">
                                    <a:effectLst/>
                                    <a:latin typeface="Cambria Math"/>
                                    <a:ea typeface="Calibri"/>
                                    <a:cs typeface="Times New Roman"/>
                                  </a:rPr>
                                  <m:t>𝟕</m:t>
                                </m:r>
                              </m:oMath>
                            </m:oMathPara>
                          </a14:m>
                          <a:endParaRPr lang="en-US" sz="2000">
                            <a:effectLst/>
                            <a:latin typeface="Calibri"/>
                            <a:ea typeface="Calibri"/>
                            <a:cs typeface="Times New Roman"/>
                          </a:endParaRPr>
                        </a:p>
                      </a:txBody>
                      <a:tcPr marL="68580" marR="68580" marT="0" marB="0">
                        <a:lnL>
                          <a:noFill/>
                        </a:lnL>
                        <a:lnR>
                          <a:noFill/>
                        </a:lnR>
                        <a:lnT>
                          <a:noFill/>
                        </a:lnT>
                        <a:lnB>
                          <a:noFill/>
                        </a:lnB>
                      </a:tcPr>
                    </a:tc>
                    <a:tc>
                      <a:txBody>
                        <a:bodyPr/>
                        <a:lstStyle/>
                        <a:p>
                          <a:pPr marL="0" marR="0" algn="just">
                            <a:spcBef>
                              <a:spcPts val="0"/>
                            </a:spcBef>
                            <a:spcAft>
                              <a:spcPts val="0"/>
                            </a:spcAft>
                          </a:pPr>
                          <a14:m>
                            <m:oMathPara xmlns:m="http://schemas.openxmlformats.org/officeDocument/2006/math">
                              <m:oMathParaPr>
                                <m:jc m:val="centerGroup"/>
                              </m:oMathParaPr>
                              <m:oMath xmlns:m="http://schemas.openxmlformats.org/officeDocument/2006/math">
                                <m:r>
                                  <a:rPr lang="en-US" sz="2000" b="1" i="1">
                                    <a:effectLst/>
                                    <a:latin typeface="Cambria Math"/>
                                    <a:ea typeface="Calibri"/>
                                    <a:cs typeface="Times New Roman"/>
                                  </a:rPr>
                                  <m:t>𝒙</m:t>
                                </m:r>
                                <m:r>
                                  <a:rPr lang="en-US" sz="2000" b="1" i="1">
                                    <a:effectLst/>
                                    <a:latin typeface="Cambria Math"/>
                                    <a:ea typeface="Calibri"/>
                                    <a:cs typeface="Times New Roman"/>
                                  </a:rPr>
                                  <m:t>≥−</m:t>
                                </m:r>
                                <m:r>
                                  <a:rPr lang="en-US" sz="2000" b="1" i="1">
                                    <a:effectLst/>
                                    <a:latin typeface="Cambria Math"/>
                                    <a:ea typeface="Calibri"/>
                                    <a:cs typeface="Times New Roman"/>
                                  </a:rPr>
                                  <m:t>𝟑</m:t>
                                </m:r>
                              </m:oMath>
                            </m:oMathPara>
                          </a14:m>
                          <a:endParaRPr lang="en-US" sz="2000">
                            <a:effectLst/>
                            <a:latin typeface="Calibri"/>
                            <a:ea typeface="Calibri"/>
                            <a:cs typeface="Times New Roman"/>
                          </a:endParaRPr>
                        </a:p>
                      </a:txBody>
                      <a:tcPr marL="68580" marR="68580" marT="0" marB="0">
                        <a:lnL>
                          <a:noFill/>
                        </a:lnL>
                        <a:lnR>
                          <a:noFill/>
                        </a:lnR>
                        <a:lnT>
                          <a:noFill/>
                        </a:lnT>
                        <a:lnB>
                          <a:noFill/>
                        </a:lnB>
                      </a:tcPr>
                    </a:tc>
                  </a:tr>
                  <a:tr h="457200">
                    <a:tc>
                      <a:txBody>
                        <a:bodyPr/>
                        <a:lstStyle/>
                        <a:p>
                          <a:pPr marL="0" marR="0" lvl="0" indent="0">
                            <a:spcBef>
                              <a:spcPts val="0"/>
                            </a:spcBef>
                            <a:spcAft>
                              <a:spcPts val="0"/>
                            </a:spcAft>
                            <a:buFont typeface="+mj-lt"/>
                            <a:buNone/>
                          </a:pPr>
                          <a:endParaRPr lang="en-US" sz="2000" dirty="0">
                            <a:effectLst/>
                            <a:latin typeface="Calibri"/>
                            <a:ea typeface="Calibri"/>
                            <a:cs typeface="Times New Roman"/>
                          </a:endParaRPr>
                        </a:p>
                      </a:txBody>
                      <a:tcPr marL="68580" marR="68580" marT="0" marB="0">
                        <a:lnL>
                          <a:noFill/>
                        </a:lnL>
                        <a:lnR>
                          <a:noFill/>
                        </a:lnR>
                        <a:lnT>
                          <a:noFill/>
                        </a:lnT>
                        <a:lnB>
                          <a:noFill/>
                        </a:lnB>
                      </a:tcPr>
                    </a:tc>
                    <a:tc>
                      <a:txBody>
                        <a:bodyPr/>
                        <a:lstStyle/>
                        <a:p>
                          <a:pPr marL="0" marR="0" algn="just">
                            <a:spcBef>
                              <a:spcPts val="0"/>
                            </a:spcBef>
                            <a:spcAft>
                              <a:spcPts val="0"/>
                            </a:spcAft>
                          </a:pPr>
                          <a:endParaRPr lang="en-US" sz="2000" dirty="0">
                            <a:effectLst/>
                            <a:latin typeface="Calibri"/>
                            <a:ea typeface="Calibri"/>
                            <a:cs typeface="Times New Roman"/>
                          </a:endParaRPr>
                        </a:p>
                      </a:txBody>
                      <a:tcPr marL="68580" marR="68580" marT="0" marB="0">
                        <a:lnL>
                          <a:noFill/>
                        </a:lnL>
                        <a:lnR>
                          <a:noFill/>
                        </a:lnR>
                        <a:lnT>
                          <a:noFill/>
                        </a:lnT>
                        <a:lnB>
                          <a:noFill/>
                        </a:lnB>
                      </a:tcPr>
                    </a:tc>
                    <a:tc>
                      <a:txBody>
                        <a:bodyPr/>
                        <a:lstStyle/>
                        <a:p>
                          <a:pPr marL="0" marR="0" algn="just">
                            <a:spcBef>
                              <a:spcPts val="0"/>
                            </a:spcBef>
                            <a:spcAft>
                              <a:spcPts val="0"/>
                            </a:spcAft>
                          </a:pPr>
                          <a14:m>
                            <m:oMathPara xmlns:m="http://schemas.openxmlformats.org/officeDocument/2006/math">
                              <m:oMathParaPr>
                                <m:jc m:val="centerGroup"/>
                              </m:oMathParaPr>
                              <m:oMath xmlns:m="http://schemas.openxmlformats.org/officeDocument/2006/math">
                                <m:d>
                                  <m:dPr>
                                    <m:begChr m:val="{"/>
                                    <m:endChr m:val="}"/>
                                    <m:ctrlPr>
                                      <a:rPr lang="en-US" sz="2000" b="1" i="1">
                                        <a:effectLst/>
                                        <a:latin typeface="Cambria Math"/>
                                        <a:ea typeface="Calibri"/>
                                        <a:cs typeface="Times New Roman"/>
                                      </a:rPr>
                                    </m:ctrlPr>
                                  </m:dPr>
                                  <m:e>
                                    <m:r>
                                      <a:rPr lang="en-US" sz="2000" b="1" i="1">
                                        <a:effectLst/>
                                        <a:latin typeface="Cambria Math"/>
                                        <a:ea typeface="Calibri"/>
                                        <a:cs typeface="Times New Roman"/>
                                      </a:rPr>
                                      <m:t>𝒙</m:t>
                                    </m:r>
                                    <m:r>
                                      <a:rPr lang="en-US" sz="2000" b="1" i="1">
                                        <a:effectLst/>
                                        <a:latin typeface="Cambria Math"/>
                                        <a:ea typeface="Calibri"/>
                                        <a:cs typeface="Times New Roman"/>
                                      </a:rPr>
                                      <m:t>|</m:t>
                                    </m:r>
                                    <m:r>
                                      <a:rPr lang="en-US" sz="2000" b="1" i="1">
                                        <a:effectLst/>
                                        <a:latin typeface="Cambria Math"/>
                                        <a:ea typeface="Calibri"/>
                                        <a:cs typeface="Times New Roman"/>
                                      </a:rPr>
                                      <m:t>𝒙</m:t>
                                    </m:r>
                                    <m:r>
                                      <a:rPr lang="en-US" sz="2000" b="1" i="1">
                                        <a:effectLst/>
                                        <a:latin typeface="Cambria Math"/>
                                        <a:ea typeface="Calibri"/>
                                        <a:cs typeface="Times New Roman"/>
                                      </a:rPr>
                                      <m:t>≤</m:t>
                                    </m:r>
                                    <m:r>
                                      <a:rPr lang="en-US" sz="2000" b="1" i="1">
                                        <a:effectLst/>
                                        <a:latin typeface="Cambria Math"/>
                                        <a:ea typeface="Calibri"/>
                                        <a:cs typeface="Times New Roman"/>
                                      </a:rPr>
                                      <m:t>𝟕</m:t>
                                    </m:r>
                                  </m:e>
                                </m:d>
                              </m:oMath>
                            </m:oMathPara>
                          </a14:m>
                          <a:endParaRPr lang="en-US" sz="2000">
                            <a:effectLst/>
                            <a:latin typeface="Calibri"/>
                            <a:ea typeface="Calibri"/>
                            <a:cs typeface="Times New Roman"/>
                          </a:endParaRPr>
                        </a:p>
                      </a:txBody>
                      <a:tcPr marL="68580" marR="68580" marT="0" marB="0">
                        <a:lnL>
                          <a:noFill/>
                        </a:lnL>
                        <a:lnR>
                          <a:noFill/>
                        </a:lnR>
                        <a:lnT>
                          <a:noFill/>
                        </a:lnT>
                        <a:lnB>
                          <a:noFill/>
                        </a:lnB>
                      </a:tcPr>
                    </a:tc>
                    <a:tc>
                      <a:txBody>
                        <a:bodyPr/>
                        <a:lstStyle/>
                        <a:p>
                          <a:pPr marL="0" marR="0" algn="just">
                            <a:spcBef>
                              <a:spcPts val="0"/>
                            </a:spcBef>
                            <a:spcAft>
                              <a:spcPts val="0"/>
                            </a:spcAft>
                          </a:pPr>
                          <a14:m>
                            <m:oMathPara xmlns:m="http://schemas.openxmlformats.org/officeDocument/2006/math">
                              <m:oMathParaPr>
                                <m:jc m:val="centerGroup"/>
                              </m:oMathParaPr>
                              <m:oMath xmlns:m="http://schemas.openxmlformats.org/officeDocument/2006/math">
                                <m:d>
                                  <m:dPr>
                                    <m:begChr m:val="{"/>
                                    <m:endChr m:val="}"/>
                                    <m:ctrlPr>
                                      <a:rPr lang="en-US" sz="2000" b="1" i="1">
                                        <a:effectLst/>
                                        <a:latin typeface="Cambria Math"/>
                                        <a:ea typeface="Calibri"/>
                                        <a:cs typeface="Times New Roman"/>
                                      </a:rPr>
                                    </m:ctrlPr>
                                  </m:dPr>
                                  <m:e>
                                    <m:r>
                                      <a:rPr lang="en-US" sz="2000" b="1" i="1">
                                        <a:effectLst/>
                                        <a:latin typeface="Cambria Math"/>
                                        <a:ea typeface="Calibri"/>
                                        <a:cs typeface="Times New Roman"/>
                                      </a:rPr>
                                      <m:t>𝒙</m:t>
                                    </m:r>
                                    <m:r>
                                      <a:rPr lang="en-US" sz="2000" b="1" i="1">
                                        <a:effectLst/>
                                        <a:latin typeface="Cambria Math"/>
                                        <a:ea typeface="Calibri"/>
                                        <a:cs typeface="Times New Roman"/>
                                      </a:rPr>
                                      <m:t>|</m:t>
                                    </m:r>
                                    <m:r>
                                      <a:rPr lang="en-US" sz="2000" b="1" i="1">
                                        <a:effectLst/>
                                        <a:latin typeface="Cambria Math"/>
                                        <a:ea typeface="Calibri"/>
                                        <a:cs typeface="Times New Roman"/>
                                      </a:rPr>
                                      <m:t>𝒙</m:t>
                                    </m:r>
                                    <m:r>
                                      <a:rPr lang="en-US" sz="2000" b="1" i="1">
                                        <a:effectLst/>
                                        <a:latin typeface="Cambria Math"/>
                                        <a:ea typeface="Calibri"/>
                                        <a:cs typeface="Times New Roman"/>
                                      </a:rPr>
                                      <m:t>≥−</m:t>
                                    </m:r>
                                    <m:r>
                                      <a:rPr lang="en-US" sz="2000" b="1" i="1">
                                        <a:effectLst/>
                                        <a:latin typeface="Cambria Math"/>
                                        <a:ea typeface="Calibri"/>
                                        <a:cs typeface="Times New Roman"/>
                                      </a:rPr>
                                      <m:t>𝟑</m:t>
                                    </m:r>
                                  </m:e>
                                </m:d>
                              </m:oMath>
                            </m:oMathPara>
                          </a14:m>
                          <a:endParaRPr lang="en-US" sz="2000" dirty="0">
                            <a:effectLst/>
                            <a:latin typeface="Calibri"/>
                            <a:ea typeface="Calibri"/>
                            <a:cs typeface="Times New Roman"/>
                          </a:endParaRPr>
                        </a:p>
                      </a:txBody>
                      <a:tcPr marL="68580" marR="68580" marT="0" marB="0">
                        <a:lnL>
                          <a:noFill/>
                        </a:lnL>
                        <a:lnR>
                          <a:noFill/>
                        </a:lnR>
                        <a:lnT>
                          <a:noFill/>
                        </a:lnT>
                        <a:lnB>
                          <a:noFill/>
                        </a:lnB>
                      </a:tcPr>
                    </a:tc>
                  </a:tr>
                </a:tbl>
              </a:graphicData>
            </a:graphic>
          </p:graphicFrame>
        </mc:Choice>
        <mc:Fallback>
          <p:graphicFrame>
            <p:nvGraphicFramePr>
              <p:cNvPr id="8" name="Table 7"/>
              <p:cNvGraphicFramePr>
                <a:graphicFrameLocks noGrp="1"/>
              </p:cNvGraphicFramePr>
              <p:nvPr>
                <p:extLst>
                  <p:ext uri="{D42A27DB-BD31-4B8C-83A1-F6EECF244321}">
                    <p14:modId xmlns:p14="http://schemas.microsoft.com/office/powerpoint/2010/main" val="1217279755"/>
                  </p:ext>
                </p:extLst>
              </p:nvPr>
            </p:nvGraphicFramePr>
            <p:xfrm>
              <a:off x="304800" y="1123950"/>
              <a:ext cx="8595360" cy="3017520"/>
            </p:xfrm>
            <a:graphic>
              <a:graphicData uri="http://schemas.openxmlformats.org/drawingml/2006/table">
                <a:tbl>
                  <a:tblPr firstRow="1" firstCol="1" bandRow="1"/>
                  <a:tblGrid>
                    <a:gridCol w="457200"/>
                    <a:gridCol w="2834640"/>
                    <a:gridCol w="2651760"/>
                    <a:gridCol w="2651760"/>
                  </a:tblGrid>
                  <a:tr h="457200">
                    <a:tc>
                      <a:txBody>
                        <a:bodyPr/>
                        <a:lstStyle/>
                        <a:p>
                          <a:pPr marL="0" marR="0" lvl="0" indent="0">
                            <a:spcBef>
                              <a:spcPts val="0"/>
                            </a:spcBef>
                            <a:spcAft>
                              <a:spcPts val="0"/>
                            </a:spcAft>
                            <a:buFont typeface="+mj-lt"/>
                            <a:buNone/>
                          </a:pPr>
                          <a:r>
                            <a:rPr lang="en-US" sz="2000" dirty="0" smtClean="0">
                              <a:effectLst/>
                              <a:latin typeface="Calibri"/>
                              <a:ea typeface="Times New Roman"/>
                              <a:cs typeface="Times New Roman"/>
                            </a:rPr>
                            <a:t>A.</a:t>
                          </a:r>
                          <a:endParaRPr lang="en-US" sz="2000" dirty="0">
                            <a:effectLst/>
                            <a:latin typeface="Calibri"/>
                            <a:ea typeface="Calibri"/>
                            <a:cs typeface="Times New Roman"/>
                          </a:endParaRPr>
                        </a:p>
                      </a:txBody>
                      <a:tcPr marL="68580" marR="68580" marT="0" marB="0">
                        <a:lnL>
                          <a:noFill/>
                        </a:lnL>
                        <a:lnR>
                          <a:noFill/>
                        </a:lnR>
                        <a:lnT>
                          <a:noFill/>
                        </a:lnT>
                        <a:lnB>
                          <a:noFill/>
                        </a:lnB>
                      </a:tcPr>
                    </a:tc>
                    <a:tc>
                      <a:txBody>
                        <a:bodyPr/>
                        <a:lstStyle/>
                        <a:p>
                          <a:endParaRPr lang="en-US"/>
                        </a:p>
                      </a:txBody>
                      <a:tcPr marL="68580" marR="68580" marT="0" marB="0">
                        <a:lnL>
                          <a:noFill/>
                        </a:lnL>
                        <a:lnR>
                          <a:noFill/>
                        </a:lnR>
                        <a:lnT>
                          <a:noFill/>
                        </a:lnT>
                        <a:lnB>
                          <a:noFill/>
                        </a:lnB>
                        <a:blipFill rotWithShape="1">
                          <a:blip r:embed="rId3"/>
                          <a:stretch>
                            <a:fillRect l="-16129" t="-16000" r="-187097" b="-561333"/>
                          </a:stretch>
                        </a:blipFill>
                      </a:tcPr>
                    </a:tc>
                    <a:tc>
                      <a:txBody>
                        <a:bodyPr/>
                        <a:lstStyle/>
                        <a:p>
                          <a:endParaRPr lang="en-US"/>
                        </a:p>
                      </a:txBody>
                      <a:tcPr marL="68580" marR="68580" marT="0" marB="0">
                        <a:lnL>
                          <a:noFill/>
                        </a:lnL>
                        <a:lnR>
                          <a:noFill/>
                        </a:lnR>
                        <a:lnT>
                          <a:noFill/>
                        </a:lnT>
                        <a:lnB>
                          <a:noFill/>
                        </a:lnB>
                        <a:blipFill rotWithShape="1">
                          <a:blip r:embed="rId3"/>
                          <a:stretch>
                            <a:fillRect l="-124138" t="-16000" r="-100000" b="-561333"/>
                          </a:stretch>
                        </a:blipFill>
                      </a:tcPr>
                    </a:tc>
                    <a:tc>
                      <a:txBody>
                        <a:bodyPr/>
                        <a:lstStyle/>
                        <a:p>
                          <a:endParaRPr lang="en-US"/>
                        </a:p>
                      </a:txBody>
                      <a:tcPr marL="68580" marR="68580" marT="0" marB="0">
                        <a:lnL>
                          <a:noFill/>
                        </a:lnL>
                        <a:lnR>
                          <a:noFill/>
                        </a:lnR>
                        <a:lnT>
                          <a:noFill/>
                        </a:lnT>
                        <a:lnB>
                          <a:noFill/>
                        </a:lnB>
                        <a:blipFill rotWithShape="1">
                          <a:blip r:embed="rId3"/>
                          <a:stretch>
                            <a:fillRect l="-224138" t="-16000" b="-561333"/>
                          </a:stretch>
                        </a:blipFill>
                      </a:tcPr>
                    </a:tc>
                  </a:tr>
                  <a:tr h="457200">
                    <a:tc>
                      <a:txBody>
                        <a:bodyPr/>
                        <a:lstStyle/>
                        <a:p>
                          <a:pPr marL="0" marR="0" lvl="0" indent="0">
                            <a:spcBef>
                              <a:spcPts val="0"/>
                            </a:spcBef>
                            <a:spcAft>
                              <a:spcPts val="0"/>
                            </a:spcAft>
                            <a:buFont typeface="+mj-lt"/>
                            <a:buNone/>
                          </a:pPr>
                          <a:endParaRPr lang="en-US" sz="2000" dirty="0">
                            <a:effectLst/>
                            <a:latin typeface="Calibri"/>
                            <a:ea typeface="Calibri"/>
                            <a:cs typeface="Times New Roman"/>
                          </a:endParaRPr>
                        </a:p>
                      </a:txBody>
                      <a:tcPr marL="68580" marR="68580" marT="0" marB="0">
                        <a:lnL>
                          <a:noFill/>
                        </a:lnL>
                        <a:lnR>
                          <a:noFill/>
                        </a:lnR>
                        <a:lnT>
                          <a:noFill/>
                        </a:lnT>
                        <a:lnB>
                          <a:noFill/>
                        </a:lnB>
                      </a:tcPr>
                    </a:tc>
                    <a:tc>
                      <a:txBody>
                        <a:bodyPr/>
                        <a:lstStyle/>
                        <a:p>
                          <a:endParaRPr lang="en-US"/>
                        </a:p>
                      </a:txBody>
                      <a:tcPr marL="68580" marR="68580" marT="0" marB="0">
                        <a:lnL>
                          <a:noFill/>
                        </a:lnL>
                        <a:lnR>
                          <a:noFill/>
                        </a:lnR>
                        <a:lnT>
                          <a:noFill/>
                        </a:lnT>
                        <a:lnB>
                          <a:noFill/>
                        </a:lnB>
                        <a:blipFill rotWithShape="1">
                          <a:blip r:embed="rId3"/>
                          <a:stretch>
                            <a:fillRect l="-16129" t="-116000" r="-187097" b="-461333"/>
                          </a:stretch>
                        </a:blipFill>
                      </a:tcPr>
                    </a:tc>
                    <a:tc>
                      <a:txBody>
                        <a:bodyPr/>
                        <a:lstStyle/>
                        <a:p>
                          <a:endParaRPr lang="en-US"/>
                        </a:p>
                      </a:txBody>
                      <a:tcPr marL="68580" marR="68580" marT="0" marB="0">
                        <a:lnL>
                          <a:noFill/>
                        </a:lnL>
                        <a:lnR>
                          <a:noFill/>
                        </a:lnR>
                        <a:lnT>
                          <a:noFill/>
                        </a:lnT>
                        <a:lnB>
                          <a:noFill/>
                        </a:lnB>
                        <a:blipFill rotWithShape="1">
                          <a:blip r:embed="rId3"/>
                          <a:stretch>
                            <a:fillRect l="-124138" t="-116000" r="-100000" b="-461333"/>
                          </a:stretch>
                        </a:blipFill>
                      </a:tcPr>
                    </a:tc>
                    <a:tc>
                      <a:txBody>
                        <a:bodyPr/>
                        <a:lstStyle/>
                        <a:p>
                          <a:endParaRPr lang="en-US"/>
                        </a:p>
                      </a:txBody>
                      <a:tcPr marL="68580" marR="68580" marT="0" marB="0">
                        <a:lnL>
                          <a:noFill/>
                        </a:lnL>
                        <a:lnR>
                          <a:noFill/>
                        </a:lnR>
                        <a:lnT>
                          <a:noFill/>
                        </a:lnT>
                        <a:lnB>
                          <a:noFill/>
                        </a:lnB>
                        <a:blipFill rotWithShape="1">
                          <a:blip r:embed="rId3"/>
                          <a:stretch>
                            <a:fillRect l="-224138" t="-116000" b="-461333"/>
                          </a:stretch>
                        </a:blipFill>
                      </a:tcPr>
                    </a:tc>
                  </a:tr>
                  <a:tr h="457200">
                    <a:tc>
                      <a:txBody>
                        <a:bodyPr/>
                        <a:lstStyle/>
                        <a:p>
                          <a:pPr marL="0" marR="0" lvl="0" indent="0">
                            <a:spcBef>
                              <a:spcPts val="0"/>
                            </a:spcBef>
                            <a:spcAft>
                              <a:spcPts val="0"/>
                            </a:spcAft>
                            <a:buFont typeface="+mj-lt"/>
                            <a:buNone/>
                          </a:pPr>
                          <a:endParaRPr lang="en-US" sz="2000" dirty="0">
                            <a:effectLst/>
                            <a:latin typeface="Calibri"/>
                            <a:ea typeface="Calibri"/>
                            <a:cs typeface="Times New Roman"/>
                          </a:endParaRPr>
                        </a:p>
                      </a:txBody>
                      <a:tcPr marL="68580" marR="68580" marT="0" marB="0">
                        <a:lnL>
                          <a:noFill/>
                        </a:lnL>
                        <a:lnR>
                          <a:noFill/>
                        </a:lnR>
                        <a:lnT>
                          <a:noFill/>
                        </a:lnT>
                        <a:lnB>
                          <a:noFill/>
                        </a:lnB>
                      </a:tcPr>
                    </a:tc>
                    <a:tc>
                      <a:txBody>
                        <a:bodyPr/>
                        <a:lstStyle/>
                        <a:p>
                          <a:pPr marL="0" marR="0" algn="just">
                            <a:spcBef>
                              <a:spcPts val="0"/>
                            </a:spcBef>
                            <a:spcAft>
                              <a:spcPts val="0"/>
                            </a:spcAft>
                          </a:pPr>
                          <a:endParaRPr lang="en-US" sz="2000" dirty="0">
                            <a:effectLst/>
                            <a:latin typeface="Calibri"/>
                            <a:ea typeface="Calibri"/>
                            <a:cs typeface="Times New Roman"/>
                          </a:endParaRPr>
                        </a:p>
                      </a:txBody>
                      <a:tcPr marL="68580" marR="68580" marT="0" marB="0">
                        <a:lnL>
                          <a:noFill/>
                        </a:lnL>
                        <a:lnR>
                          <a:noFill/>
                        </a:lnR>
                        <a:lnT>
                          <a:noFill/>
                        </a:lnT>
                        <a:lnB>
                          <a:noFill/>
                        </a:lnB>
                      </a:tcPr>
                    </a:tc>
                    <a:tc>
                      <a:txBody>
                        <a:bodyPr/>
                        <a:lstStyle/>
                        <a:p>
                          <a:endParaRPr lang="en-US"/>
                        </a:p>
                      </a:txBody>
                      <a:tcPr marL="68580" marR="68580" marT="0" marB="0">
                        <a:lnL>
                          <a:noFill/>
                        </a:lnL>
                        <a:lnR>
                          <a:noFill/>
                        </a:lnR>
                        <a:lnT>
                          <a:noFill/>
                        </a:lnT>
                        <a:lnB>
                          <a:noFill/>
                        </a:lnB>
                        <a:blipFill rotWithShape="1">
                          <a:blip r:embed="rId3"/>
                          <a:stretch>
                            <a:fillRect l="-124138" t="-216000" r="-100000" b="-361333"/>
                          </a:stretch>
                        </a:blipFill>
                      </a:tcPr>
                    </a:tc>
                    <a:tc>
                      <a:txBody>
                        <a:bodyPr/>
                        <a:lstStyle/>
                        <a:p>
                          <a:endParaRPr lang="en-US"/>
                        </a:p>
                      </a:txBody>
                      <a:tcPr marL="68580" marR="68580" marT="0" marB="0">
                        <a:lnL>
                          <a:noFill/>
                        </a:lnL>
                        <a:lnR>
                          <a:noFill/>
                        </a:lnR>
                        <a:lnT>
                          <a:noFill/>
                        </a:lnT>
                        <a:lnB>
                          <a:noFill/>
                        </a:lnB>
                        <a:blipFill rotWithShape="1">
                          <a:blip r:embed="rId3"/>
                          <a:stretch>
                            <a:fillRect l="-224138" t="-216000" b="-361333"/>
                          </a:stretch>
                        </a:blipFill>
                      </a:tcPr>
                    </a:tc>
                  </a:tr>
                  <a:tr h="731520">
                    <a:tc>
                      <a:txBody>
                        <a:bodyPr/>
                        <a:lstStyle/>
                        <a:p>
                          <a:pPr marL="0" marR="0" lvl="0" indent="0">
                            <a:spcBef>
                              <a:spcPts val="0"/>
                            </a:spcBef>
                            <a:spcAft>
                              <a:spcPts val="0"/>
                            </a:spcAft>
                            <a:buFont typeface="+mj-lt"/>
                            <a:buNone/>
                          </a:pPr>
                          <a:endParaRPr lang="en-US" sz="2000" dirty="0">
                            <a:effectLst/>
                            <a:latin typeface="Calibri"/>
                            <a:ea typeface="Calibri"/>
                            <a:cs typeface="Times New Roman"/>
                          </a:endParaRPr>
                        </a:p>
                      </a:txBody>
                      <a:tcPr marL="68580" marR="68580" marT="0" marB="0">
                        <a:lnL>
                          <a:noFill/>
                        </a:lnL>
                        <a:lnR>
                          <a:noFill/>
                        </a:lnR>
                        <a:lnT>
                          <a:noFill/>
                        </a:lnT>
                        <a:lnB>
                          <a:noFill/>
                        </a:lnB>
                      </a:tcPr>
                    </a:tc>
                    <a:tc>
                      <a:txBody>
                        <a:bodyPr/>
                        <a:lstStyle/>
                        <a:p>
                          <a:pPr marL="0" marR="0" algn="just">
                            <a:spcBef>
                              <a:spcPts val="0"/>
                            </a:spcBef>
                            <a:spcAft>
                              <a:spcPts val="0"/>
                            </a:spcAft>
                          </a:pPr>
                          <a:endParaRPr lang="en-US" sz="2000" dirty="0">
                            <a:effectLst/>
                            <a:latin typeface="Calibri"/>
                            <a:ea typeface="Calibri"/>
                            <a:cs typeface="Times New Roman"/>
                          </a:endParaRPr>
                        </a:p>
                      </a:txBody>
                      <a:tcPr marL="68580" marR="68580" marT="0" marB="0">
                        <a:lnL>
                          <a:noFill/>
                        </a:lnL>
                        <a:lnR>
                          <a:noFill/>
                        </a:lnR>
                        <a:lnT>
                          <a:noFill/>
                        </a:lnT>
                        <a:lnB>
                          <a:noFill/>
                        </a:lnB>
                      </a:tcPr>
                    </a:tc>
                    <a:tc>
                      <a:txBody>
                        <a:bodyPr/>
                        <a:lstStyle/>
                        <a:p>
                          <a:endParaRPr lang="en-US"/>
                        </a:p>
                      </a:txBody>
                      <a:tcPr marL="68580" marR="68580" marT="0" marB="0">
                        <a:lnL>
                          <a:noFill/>
                        </a:lnL>
                        <a:lnR>
                          <a:noFill/>
                        </a:lnR>
                        <a:lnT>
                          <a:noFill/>
                        </a:lnT>
                        <a:lnB>
                          <a:noFill/>
                        </a:lnB>
                        <a:blipFill rotWithShape="1">
                          <a:blip r:embed="rId3"/>
                          <a:stretch>
                            <a:fillRect l="-124138" t="-197500" r="-100000" b="-125833"/>
                          </a:stretch>
                        </a:blipFill>
                      </a:tcPr>
                    </a:tc>
                    <a:tc>
                      <a:txBody>
                        <a:bodyPr/>
                        <a:lstStyle/>
                        <a:p>
                          <a:endParaRPr lang="en-US"/>
                        </a:p>
                      </a:txBody>
                      <a:tcPr marL="68580" marR="68580" marT="0" marB="0">
                        <a:lnL>
                          <a:noFill/>
                        </a:lnL>
                        <a:lnR>
                          <a:noFill/>
                        </a:lnR>
                        <a:lnT>
                          <a:noFill/>
                        </a:lnT>
                        <a:lnB>
                          <a:noFill/>
                        </a:lnB>
                        <a:blipFill rotWithShape="1">
                          <a:blip r:embed="rId3"/>
                          <a:stretch>
                            <a:fillRect l="-224138" t="-197500" b="-125833"/>
                          </a:stretch>
                        </a:blipFill>
                      </a:tcPr>
                    </a:tc>
                  </a:tr>
                  <a:tr h="457200">
                    <a:tc>
                      <a:txBody>
                        <a:bodyPr/>
                        <a:lstStyle/>
                        <a:p>
                          <a:pPr marL="0" marR="0" lvl="0" indent="0">
                            <a:spcBef>
                              <a:spcPts val="0"/>
                            </a:spcBef>
                            <a:spcAft>
                              <a:spcPts val="0"/>
                            </a:spcAft>
                            <a:buFont typeface="+mj-lt"/>
                            <a:buNone/>
                          </a:pPr>
                          <a:endParaRPr lang="en-US" sz="2000" dirty="0">
                            <a:effectLst/>
                            <a:latin typeface="Calibri"/>
                            <a:ea typeface="Calibri"/>
                            <a:cs typeface="Times New Roman"/>
                          </a:endParaRPr>
                        </a:p>
                      </a:txBody>
                      <a:tcPr marL="68580" marR="68580" marT="0" marB="0">
                        <a:lnL>
                          <a:noFill/>
                        </a:lnL>
                        <a:lnR>
                          <a:noFill/>
                        </a:lnR>
                        <a:lnT>
                          <a:noFill/>
                        </a:lnT>
                        <a:lnB>
                          <a:noFill/>
                        </a:lnB>
                      </a:tcPr>
                    </a:tc>
                    <a:tc>
                      <a:txBody>
                        <a:bodyPr/>
                        <a:lstStyle/>
                        <a:p>
                          <a:pPr marL="0" marR="0" algn="just">
                            <a:spcBef>
                              <a:spcPts val="0"/>
                            </a:spcBef>
                            <a:spcAft>
                              <a:spcPts val="0"/>
                            </a:spcAft>
                          </a:pPr>
                          <a:endParaRPr lang="en-US" sz="2000" dirty="0">
                            <a:effectLst/>
                            <a:latin typeface="Calibri"/>
                            <a:ea typeface="Calibri"/>
                            <a:cs typeface="Times New Roman"/>
                          </a:endParaRPr>
                        </a:p>
                      </a:txBody>
                      <a:tcPr marL="68580" marR="68580" marT="0" marB="0">
                        <a:lnL>
                          <a:noFill/>
                        </a:lnL>
                        <a:lnR>
                          <a:noFill/>
                        </a:lnR>
                        <a:lnT>
                          <a:noFill/>
                        </a:lnT>
                        <a:lnB>
                          <a:noFill/>
                        </a:lnB>
                      </a:tcPr>
                    </a:tc>
                    <a:tc>
                      <a:txBody>
                        <a:bodyPr/>
                        <a:lstStyle/>
                        <a:p>
                          <a:endParaRPr lang="en-US"/>
                        </a:p>
                      </a:txBody>
                      <a:tcPr marL="68580" marR="68580" marT="0" marB="0">
                        <a:lnL>
                          <a:noFill/>
                        </a:lnL>
                        <a:lnR>
                          <a:noFill/>
                        </a:lnR>
                        <a:lnT>
                          <a:noFill/>
                        </a:lnT>
                        <a:lnB>
                          <a:noFill/>
                        </a:lnB>
                        <a:blipFill rotWithShape="1">
                          <a:blip r:embed="rId3"/>
                          <a:stretch>
                            <a:fillRect l="-124138" t="-476000" r="-100000" b="-101333"/>
                          </a:stretch>
                        </a:blipFill>
                      </a:tcPr>
                    </a:tc>
                    <a:tc>
                      <a:txBody>
                        <a:bodyPr/>
                        <a:lstStyle/>
                        <a:p>
                          <a:endParaRPr lang="en-US"/>
                        </a:p>
                      </a:txBody>
                      <a:tcPr marL="68580" marR="68580" marT="0" marB="0">
                        <a:lnL>
                          <a:noFill/>
                        </a:lnL>
                        <a:lnR>
                          <a:noFill/>
                        </a:lnR>
                        <a:lnT>
                          <a:noFill/>
                        </a:lnT>
                        <a:lnB>
                          <a:noFill/>
                        </a:lnB>
                        <a:blipFill rotWithShape="1">
                          <a:blip r:embed="rId3"/>
                          <a:stretch>
                            <a:fillRect l="-224138" t="-476000" b="-101333"/>
                          </a:stretch>
                        </a:blipFill>
                      </a:tcPr>
                    </a:tc>
                  </a:tr>
                  <a:tr h="457200">
                    <a:tc>
                      <a:txBody>
                        <a:bodyPr/>
                        <a:lstStyle/>
                        <a:p>
                          <a:pPr marL="0" marR="0" lvl="0" indent="0">
                            <a:spcBef>
                              <a:spcPts val="0"/>
                            </a:spcBef>
                            <a:spcAft>
                              <a:spcPts val="0"/>
                            </a:spcAft>
                            <a:buFont typeface="+mj-lt"/>
                            <a:buNone/>
                          </a:pPr>
                          <a:endParaRPr lang="en-US" sz="2000" dirty="0">
                            <a:effectLst/>
                            <a:latin typeface="Calibri"/>
                            <a:ea typeface="Calibri"/>
                            <a:cs typeface="Times New Roman"/>
                          </a:endParaRPr>
                        </a:p>
                      </a:txBody>
                      <a:tcPr marL="68580" marR="68580" marT="0" marB="0">
                        <a:lnL>
                          <a:noFill/>
                        </a:lnL>
                        <a:lnR>
                          <a:noFill/>
                        </a:lnR>
                        <a:lnT>
                          <a:noFill/>
                        </a:lnT>
                        <a:lnB>
                          <a:noFill/>
                        </a:lnB>
                      </a:tcPr>
                    </a:tc>
                    <a:tc>
                      <a:txBody>
                        <a:bodyPr/>
                        <a:lstStyle/>
                        <a:p>
                          <a:pPr marL="0" marR="0" algn="just">
                            <a:spcBef>
                              <a:spcPts val="0"/>
                            </a:spcBef>
                            <a:spcAft>
                              <a:spcPts val="0"/>
                            </a:spcAft>
                          </a:pPr>
                          <a:endParaRPr lang="en-US" sz="2000" dirty="0">
                            <a:effectLst/>
                            <a:latin typeface="Calibri"/>
                            <a:ea typeface="Calibri"/>
                            <a:cs typeface="Times New Roman"/>
                          </a:endParaRPr>
                        </a:p>
                      </a:txBody>
                      <a:tcPr marL="68580" marR="68580" marT="0" marB="0">
                        <a:lnL>
                          <a:noFill/>
                        </a:lnL>
                        <a:lnR>
                          <a:noFill/>
                        </a:lnR>
                        <a:lnT>
                          <a:noFill/>
                        </a:lnT>
                        <a:lnB>
                          <a:noFill/>
                        </a:lnB>
                      </a:tcPr>
                    </a:tc>
                    <a:tc>
                      <a:txBody>
                        <a:bodyPr/>
                        <a:lstStyle/>
                        <a:p>
                          <a:endParaRPr lang="en-US"/>
                        </a:p>
                      </a:txBody>
                      <a:tcPr marL="68580" marR="68580" marT="0" marB="0">
                        <a:lnL>
                          <a:noFill/>
                        </a:lnL>
                        <a:lnR>
                          <a:noFill/>
                        </a:lnR>
                        <a:lnT>
                          <a:noFill/>
                        </a:lnT>
                        <a:lnB>
                          <a:noFill/>
                        </a:lnB>
                        <a:blipFill rotWithShape="1">
                          <a:blip r:embed="rId3"/>
                          <a:stretch>
                            <a:fillRect l="-124138" t="-576000" r="-100000" b="-1333"/>
                          </a:stretch>
                        </a:blipFill>
                      </a:tcPr>
                    </a:tc>
                    <a:tc>
                      <a:txBody>
                        <a:bodyPr/>
                        <a:lstStyle/>
                        <a:p>
                          <a:endParaRPr lang="en-US"/>
                        </a:p>
                      </a:txBody>
                      <a:tcPr marL="68580" marR="68580" marT="0" marB="0">
                        <a:lnL>
                          <a:noFill/>
                        </a:lnL>
                        <a:lnR>
                          <a:noFill/>
                        </a:lnR>
                        <a:lnT>
                          <a:noFill/>
                        </a:lnT>
                        <a:lnB>
                          <a:noFill/>
                        </a:lnB>
                        <a:blipFill rotWithShape="1">
                          <a:blip r:embed="rId3"/>
                          <a:stretch>
                            <a:fillRect l="-224138" t="-576000" b="-1333"/>
                          </a:stretch>
                        </a:blipFill>
                      </a:tcPr>
                    </a:tc>
                  </a:tr>
                </a:tbl>
              </a:graphicData>
            </a:graphic>
          </p:graphicFrame>
        </mc:Fallback>
      </mc:AlternateContent>
    </p:spTree>
    <p:extLst>
      <p:ext uri="{BB962C8B-B14F-4D97-AF65-F5344CB8AC3E}">
        <p14:creationId xmlns:p14="http://schemas.microsoft.com/office/powerpoint/2010/main" val="153265216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9050"/>
            <a:ext cx="8229600" cy="365760"/>
          </a:xfrm>
        </p:spPr>
        <p:txBody>
          <a:bodyPr>
            <a:normAutofit/>
          </a:bodyPr>
          <a:lstStyle/>
          <a:p>
            <a:pPr algn="l"/>
            <a:r>
              <a:rPr lang="en-US" sz="1700" b="1" dirty="0">
                <a:latin typeface="Cambria" panose="02040503050406030204" pitchFamily="18" charset="0"/>
              </a:rPr>
              <a:t>UNION AND INTERSECTION OF SETS</a:t>
            </a:r>
          </a:p>
        </p:txBody>
      </p:sp>
      <p:sp>
        <p:nvSpPr>
          <p:cNvPr id="3" name="Content Placeholder 2"/>
          <p:cNvSpPr>
            <a:spLocks noGrp="1"/>
          </p:cNvSpPr>
          <p:nvPr>
            <p:ph idx="1"/>
          </p:nvPr>
        </p:nvSpPr>
        <p:spPr>
          <a:xfrm>
            <a:off x="228600" y="742950"/>
            <a:ext cx="8686800" cy="4114800"/>
          </a:xfrm>
        </p:spPr>
        <p:txBody>
          <a:bodyPr>
            <a:normAutofit/>
          </a:bodyPr>
          <a:lstStyle/>
          <a:p>
            <a:pPr marL="0" indent="0">
              <a:buNone/>
            </a:pPr>
            <a:r>
              <a:rPr lang="en-US" sz="2400" b="1" dirty="0">
                <a:solidFill>
                  <a:srgbClr val="0070C0"/>
                </a:solidFill>
              </a:rPr>
              <a:t>Sample Problem </a:t>
            </a:r>
            <a:r>
              <a:rPr lang="en-US" sz="2400" b="1" dirty="0" smtClean="0">
                <a:solidFill>
                  <a:srgbClr val="0070C0"/>
                </a:solidFill>
              </a:rPr>
              <a:t>4</a:t>
            </a:r>
            <a:r>
              <a:rPr lang="en-US" sz="2400" dirty="0" smtClean="0"/>
              <a:t>: </a:t>
            </a:r>
            <a:r>
              <a:rPr lang="en-US" sz="2400" dirty="0"/>
              <a:t>Find each union of the given sets.</a:t>
            </a:r>
          </a:p>
          <a:p>
            <a:pPr marL="0" indent="0">
              <a:buNone/>
            </a:pPr>
            <a:endParaRPr lang="en-US" sz="2400" dirty="0"/>
          </a:p>
        </p:txBody>
      </p:sp>
      <p:pic>
        <p:nvPicPr>
          <p:cNvPr id="5" name="Picture 2" descr="C:\Users\nicart\Dropbox\algebra 1\Horizontal Logo (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mc:Choice xmlns:a14="http://schemas.microsoft.com/office/drawing/2010/main" Requires="a14">
          <p:graphicFrame>
            <p:nvGraphicFramePr>
              <p:cNvPr id="8" name="Table 7"/>
              <p:cNvGraphicFramePr>
                <a:graphicFrameLocks noGrp="1"/>
              </p:cNvGraphicFramePr>
              <p:nvPr>
                <p:extLst>
                  <p:ext uri="{D42A27DB-BD31-4B8C-83A1-F6EECF244321}">
                    <p14:modId xmlns:p14="http://schemas.microsoft.com/office/powerpoint/2010/main" val="3257679182"/>
                  </p:ext>
                </p:extLst>
              </p:nvPr>
            </p:nvGraphicFramePr>
            <p:xfrm>
              <a:off x="304800" y="1123950"/>
              <a:ext cx="3291840" cy="457200"/>
            </p:xfrm>
            <a:graphic>
              <a:graphicData uri="http://schemas.openxmlformats.org/drawingml/2006/table">
                <a:tbl>
                  <a:tblPr firstRow="1" firstCol="1" bandRow="1"/>
                  <a:tblGrid>
                    <a:gridCol w="457200"/>
                    <a:gridCol w="2834640"/>
                  </a:tblGrid>
                  <a:tr h="457200">
                    <a:tc>
                      <a:txBody>
                        <a:bodyPr/>
                        <a:lstStyle/>
                        <a:p>
                          <a:pPr marL="0" marR="0" lvl="0" indent="0">
                            <a:spcBef>
                              <a:spcPts val="0"/>
                            </a:spcBef>
                            <a:spcAft>
                              <a:spcPts val="0"/>
                            </a:spcAft>
                            <a:buFont typeface="+mj-lt"/>
                            <a:buNone/>
                          </a:pPr>
                          <a:r>
                            <a:rPr lang="en-US" sz="2000" dirty="0" smtClean="0">
                              <a:effectLst/>
                              <a:latin typeface="Calibri"/>
                              <a:ea typeface="Times New Roman"/>
                              <a:cs typeface="Times New Roman"/>
                            </a:rPr>
                            <a:t>B.</a:t>
                          </a:r>
                          <a:endParaRPr lang="en-US" sz="2000" dirty="0">
                            <a:effectLst/>
                            <a:latin typeface="Calibri"/>
                            <a:ea typeface="Calibri"/>
                            <a:cs typeface="Times New Roman"/>
                          </a:endParaRPr>
                        </a:p>
                      </a:txBody>
                      <a:tcPr marL="68580" marR="68580" marT="0" marB="0">
                        <a:lnL>
                          <a:noFill/>
                        </a:lnL>
                        <a:lnR>
                          <a:noFill/>
                        </a:lnR>
                        <a:lnT>
                          <a:noFill/>
                        </a:lnT>
                        <a:lnB>
                          <a:noFill/>
                        </a:lnB>
                      </a:tcPr>
                    </a:tc>
                    <a:tc>
                      <a:txBody>
                        <a:bodyPr/>
                        <a:lstStyle/>
                        <a:p>
                          <a:pPr marL="0" marR="0" algn="just">
                            <a:spcBef>
                              <a:spcPts val="0"/>
                            </a:spcBef>
                            <a:spcAft>
                              <a:spcPts val="0"/>
                            </a:spcAft>
                          </a:pPr>
                          <a14:m>
                            <m:oMathPara xmlns:m="http://schemas.openxmlformats.org/officeDocument/2006/math">
                              <m:oMathParaPr>
                                <m:jc m:val="left"/>
                              </m:oMathParaPr>
                              <m:oMath xmlns:m="http://schemas.openxmlformats.org/officeDocument/2006/math">
                                <m:r>
                                  <a:rPr lang="en-US" sz="2000" b="1" i="1">
                                    <a:effectLst/>
                                    <a:latin typeface="Cambria Math"/>
                                    <a:ea typeface="Calibri"/>
                                    <a:cs typeface="Times New Roman"/>
                                  </a:rPr>
                                  <m:t>𝟒𝟒</m:t>
                                </m:r>
                                <m:r>
                                  <a:rPr lang="en-US" sz="2000" b="1" i="1">
                                    <a:effectLst/>
                                    <a:latin typeface="Cambria Math"/>
                                    <a:ea typeface="Calibri"/>
                                    <a:cs typeface="Times New Roman"/>
                                  </a:rPr>
                                  <m:t>&gt;</m:t>
                                </m:r>
                                <m:r>
                                  <a:rPr lang="en-US" sz="2000" b="1" i="1">
                                    <a:effectLst/>
                                    <a:latin typeface="Cambria Math"/>
                                    <a:ea typeface="Calibri"/>
                                    <a:cs typeface="Times New Roman"/>
                                  </a:rPr>
                                  <m:t>𝟕</m:t>
                                </m:r>
                                <m:r>
                                  <a:rPr lang="en-US" sz="2000" b="1" i="1">
                                    <a:effectLst/>
                                    <a:latin typeface="Cambria Math"/>
                                    <a:ea typeface="Calibri"/>
                                    <a:cs typeface="Times New Roman"/>
                                  </a:rPr>
                                  <m:t>𝒙</m:t>
                                </m:r>
                                <m:r>
                                  <a:rPr lang="en-US" sz="2000" b="1" i="1">
                                    <a:effectLst/>
                                    <a:latin typeface="Cambria Math"/>
                                    <a:ea typeface="Calibri"/>
                                    <a:cs typeface="Times New Roman"/>
                                  </a:rPr>
                                  <m:t>+</m:t>
                                </m:r>
                                <m:r>
                                  <a:rPr lang="en-US" sz="2000" b="1" i="1">
                                    <a:effectLst/>
                                    <a:latin typeface="Cambria Math"/>
                                    <a:ea typeface="Calibri"/>
                                    <a:cs typeface="Times New Roman"/>
                                  </a:rPr>
                                  <m:t>𝟗</m:t>
                                </m:r>
                                <m:r>
                                  <a:rPr lang="en-US" sz="2000" b="1" i="1">
                                    <a:effectLst/>
                                    <a:latin typeface="Cambria Math"/>
                                    <a:ea typeface="Calibri"/>
                                    <a:cs typeface="Times New Roman"/>
                                  </a:rPr>
                                  <m:t>&gt;</m:t>
                                </m:r>
                                <m:r>
                                  <a:rPr lang="en-US" sz="2000" b="1" i="1">
                                    <a:effectLst/>
                                    <a:latin typeface="Cambria Math"/>
                                    <a:ea typeface="Calibri"/>
                                    <a:cs typeface="Times New Roman"/>
                                  </a:rPr>
                                  <m:t>𝟐𝟑</m:t>
                                </m:r>
                              </m:oMath>
                            </m:oMathPara>
                          </a14:m>
                          <a:endParaRPr lang="en-US" sz="2000" dirty="0">
                            <a:effectLst/>
                            <a:latin typeface="Calibri"/>
                            <a:ea typeface="Calibri"/>
                            <a:cs typeface="Times New Roman"/>
                          </a:endParaRPr>
                        </a:p>
                      </a:txBody>
                      <a:tcPr marL="68580" marR="68580" marT="0" marB="0">
                        <a:lnL>
                          <a:noFill/>
                        </a:lnL>
                        <a:lnR>
                          <a:noFill/>
                        </a:lnR>
                        <a:lnT>
                          <a:noFill/>
                        </a:lnT>
                        <a:lnB>
                          <a:noFill/>
                        </a:lnB>
                      </a:tcPr>
                    </a:tc>
                  </a:tr>
                </a:tbl>
              </a:graphicData>
            </a:graphic>
          </p:graphicFrame>
        </mc:Choice>
        <mc:Fallback>
          <p:graphicFrame>
            <p:nvGraphicFramePr>
              <p:cNvPr id="8" name="Table 7"/>
              <p:cNvGraphicFramePr>
                <a:graphicFrameLocks noGrp="1"/>
              </p:cNvGraphicFramePr>
              <p:nvPr>
                <p:extLst>
                  <p:ext uri="{D42A27DB-BD31-4B8C-83A1-F6EECF244321}">
                    <p14:modId xmlns:p14="http://schemas.microsoft.com/office/powerpoint/2010/main" val="3257679182"/>
                  </p:ext>
                </p:extLst>
              </p:nvPr>
            </p:nvGraphicFramePr>
            <p:xfrm>
              <a:off x="304800" y="1123950"/>
              <a:ext cx="3291840" cy="457200"/>
            </p:xfrm>
            <a:graphic>
              <a:graphicData uri="http://schemas.openxmlformats.org/drawingml/2006/table">
                <a:tbl>
                  <a:tblPr firstRow="1" firstCol="1" bandRow="1"/>
                  <a:tblGrid>
                    <a:gridCol w="457200"/>
                    <a:gridCol w="2834640"/>
                  </a:tblGrid>
                  <a:tr h="457200">
                    <a:tc>
                      <a:txBody>
                        <a:bodyPr/>
                        <a:lstStyle/>
                        <a:p>
                          <a:pPr marL="0" marR="0" lvl="0" indent="0">
                            <a:spcBef>
                              <a:spcPts val="0"/>
                            </a:spcBef>
                            <a:spcAft>
                              <a:spcPts val="0"/>
                            </a:spcAft>
                            <a:buFont typeface="+mj-lt"/>
                            <a:buNone/>
                          </a:pPr>
                          <a:r>
                            <a:rPr lang="en-US" sz="2000" dirty="0" smtClean="0">
                              <a:effectLst/>
                              <a:latin typeface="Calibri"/>
                              <a:ea typeface="Times New Roman"/>
                              <a:cs typeface="Times New Roman"/>
                            </a:rPr>
                            <a:t>B.</a:t>
                          </a:r>
                          <a:endParaRPr lang="en-US" sz="2000" dirty="0">
                            <a:effectLst/>
                            <a:latin typeface="Calibri"/>
                            <a:ea typeface="Calibri"/>
                            <a:cs typeface="Times New Roman"/>
                          </a:endParaRPr>
                        </a:p>
                      </a:txBody>
                      <a:tcPr marL="68580" marR="68580" marT="0" marB="0">
                        <a:lnL>
                          <a:noFill/>
                        </a:lnL>
                        <a:lnR>
                          <a:noFill/>
                        </a:lnR>
                        <a:lnT>
                          <a:noFill/>
                        </a:lnT>
                        <a:lnB>
                          <a:noFill/>
                        </a:lnB>
                      </a:tcPr>
                    </a:tc>
                    <a:tc>
                      <a:txBody>
                        <a:bodyPr/>
                        <a:lstStyle/>
                        <a:p>
                          <a:endParaRPr lang="en-US"/>
                        </a:p>
                      </a:txBody>
                      <a:tcPr marL="68580" marR="68580" marT="0" marB="0">
                        <a:lnL>
                          <a:noFill/>
                        </a:lnL>
                        <a:lnR>
                          <a:noFill/>
                        </a:lnR>
                        <a:lnT>
                          <a:noFill/>
                        </a:lnT>
                        <a:lnB>
                          <a:noFill/>
                        </a:lnB>
                        <a:blipFill rotWithShape="1">
                          <a:blip r:embed="rId3"/>
                          <a:stretch>
                            <a:fillRect l="-16129" t="-16000" b="-1333"/>
                          </a:stretch>
                        </a:blipFill>
                      </a:tcPr>
                    </a:tc>
                  </a:tr>
                </a:tbl>
              </a:graphicData>
            </a:graphic>
          </p:graphicFrame>
        </mc:Fallback>
      </mc:AlternateContent>
    </p:spTree>
    <p:extLst>
      <p:ext uri="{BB962C8B-B14F-4D97-AF65-F5344CB8AC3E}">
        <p14:creationId xmlns:p14="http://schemas.microsoft.com/office/powerpoint/2010/main" val="153265216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6858000" y="3653790"/>
            <a:ext cx="1371600" cy="365760"/>
          </a:xfrm>
          <a:prstGeom prst="rect">
            <a:avLst/>
          </a:pr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2400" dirty="0">
              <a:ea typeface="Calibri"/>
              <a:cs typeface="Times New Roman"/>
            </a:endParaRPr>
          </a:p>
        </p:txBody>
      </p:sp>
      <p:sp>
        <p:nvSpPr>
          <p:cNvPr id="9" name="Rectangle 8"/>
          <p:cNvSpPr/>
          <p:nvPr/>
        </p:nvSpPr>
        <p:spPr>
          <a:xfrm>
            <a:off x="4267200" y="3653790"/>
            <a:ext cx="1371600" cy="365760"/>
          </a:xfrm>
          <a:prstGeom prst="rect">
            <a:avLst/>
          </a:pr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2400" dirty="0">
              <a:ea typeface="Calibri"/>
              <a:cs typeface="Times New Roman"/>
            </a:endParaRPr>
          </a:p>
        </p:txBody>
      </p:sp>
      <p:sp>
        <p:nvSpPr>
          <p:cNvPr id="10" name="Rectangle 9"/>
          <p:cNvSpPr/>
          <p:nvPr/>
        </p:nvSpPr>
        <p:spPr>
          <a:xfrm>
            <a:off x="7086600" y="3196590"/>
            <a:ext cx="914400" cy="365760"/>
          </a:xfrm>
          <a:prstGeom prst="rect">
            <a:avLst/>
          </a:prstGeom>
          <a:solidFill>
            <a:srgbClr val="CC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2400" dirty="0">
              <a:ea typeface="Calibri"/>
              <a:cs typeface="Times New Roman"/>
            </a:endParaRPr>
          </a:p>
        </p:txBody>
      </p:sp>
      <p:sp>
        <p:nvSpPr>
          <p:cNvPr id="12" name="Rectangle 11"/>
          <p:cNvSpPr/>
          <p:nvPr/>
        </p:nvSpPr>
        <p:spPr>
          <a:xfrm>
            <a:off x="4495800" y="3196590"/>
            <a:ext cx="914400" cy="365760"/>
          </a:xfrm>
          <a:prstGeom prst="rect">
            <a:avLst/>
          </a:prstGeom>
          <a:solidFill>
            <a:srgbClr val="CC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2400" dirty="0">
              <a:ea typeface="Calibri"/>
              <a:cs typeface="Times New Roman"/>
            </a:endParaRPr>
          </a:p>
        </p:txBody>
      </p:sp>
      <p:sp>
        <p:nvSpPr>
          <p:cNvPr id="11" name="Rectangle 10"/>
          <p:cNvSpPr/>
          <p:nvPr/>
        </p:nvSpPr>
        <p:spPr>
          <a:xfrm>
            <a:off x="762000" y="1551386"/>
            <a:ext cx="2743200" cy="365760"/>
          </a:xfrm>
          <a:prstGeom prst="rect">
            <a:avLst/>
          </a:pr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2400" dirty="0">
              <a:ea typeface="Calibri"/>
              <a:cs typeface="Times New Roman"/>
            </a:endParaRPr>
          </a:p>
        </p:txBody>
      </p:sp>
      <p:sp>
        <p:nvSpPr>
          <p:cNvPr id="2" name="Title 1"/>
          <p:cNvSpPr>
            <a:spLocks noGrp="1"/>
          </p:cNvSpPr>
          <p:nvPr>
            <p:ph type="title"/>
          </p:nvPr>
        </p:nvSpPr>
        <p:spPr>
          <a:xfrm>
            <a:off x="0" y="-19050"/>
            <a:ext cx="8229600" cy="365760"/>
          </a:xfrm>
        </p:spPr>
        <p:txBody>
          <a:bodyPr>
            <a:normAutofit/>
          </a:bodyPr>
          <a:lstStyle/>
          <a:p>
            <a:pPr algn="l"/>
            <a:r>
              <a:rPr lang="en-US" sz="1700" b="1" dirty="0">
                <a:latin typeface="Cambria" panose="02040503050406030204" pitchFamily="18" charset="0"/>
              </a:rPr>
              <a:t>UNION AND INTERSECTION OF SETS</a:t>
            </a:r>
          </a:p>
        </p:txBody>
      </p:sp>
      <p:sp>
        <p:nvSpPr>
          <p:cNvPr id="3" name="Content Placeholder 2"/>
          <p:cNvSpPr>
            <a:spLocks noGrp="1"/>
          </p:cNvSpPr>
          <p:nvPr>
            <p:ph idx="1"/>
          </p:nvPr>
        </p:nvSpPr>
        <p:spPr>
          <a:xfrm>
            <a:off x="228600" y="742950"/>
            <a:ext cx="8686800" cy="4114800"/>
          </a:xfrm>
        </p:spPr>
        <p:txBody>
          <a:bodyPr>
            <a:normAutofit/>
          </a:bodyPr>
          <a:lstStyle/>
          <a:p>
            <a:pPr marL="0" indent="0">
              <a:buNone/>
            </a:pPr>
            <a:r>
              <a:rPr lang="en-US" sz="2400" b="1" dirty="0">
                <a:solidFill>
                  <a:srgbClr val="0070C0"/>
                </a:solidFill>
              </a:rPr>
              <a:t>Sample Problem </a:t>
            </a:r>
            <a:r>
              <a:rPr lang="en-US" sz="2400" b="1" dirty="0" smtClean="0">
                <a:solidFill>
                  <a:srgbClr val="0070C0"/>
                </a:solidFill>
              </a:rPr>
              <a:t>4</a:t>
            </a:r>
            <a:r>
              <a:rPr lang="en-US" sz="2400" dirty="0" smtClean="0"/>
              <a:t>: </a:t>
            </a:r>
            <a:r>
              <a:rPr lang="en-US" sz="2400" dirty="0"/>
              <a:t>Find each union of the given sets.</a:t>
            </a:r>
          </a:p>
          <a:p>
            <a:pPr marL="0" indent="0">
              <a:buNone/>
            </a:pPr>
            <a:endParaRPr lang="en-US" sz="2400" dirty="0"/>
          </a:p>
        </p:txBody>
      </p:sp>
      <p:pic>
        <p:nvPicPr>
          <p:cNvPr id="5" name="Picture 2" descr="C:\Users\nicart\Dropbox\algebra 1\Horizontal Logo (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mc:Choice xmlns:a14="http://schemas.microsoft.com/office/drawing/2010/main" Requires="a14">
          <p:graphicFrame>
            <p:nvGraphicFramePr>
              <p:cNvPr id="8" name="Table 7"/>
              <p:cNvGraphicFramePr>
                <a:graphicFrameLocks noGrp="1"/>
              </p:cNvGraphicFramePr>
              <p:nvPr>
                <p:extLst>
                  <p:ext uri="{D42A27DB-BD31-4B8C-83A1-F6EECF244321}">
                    <p14:modId xmlns:p14="http://schemas.microsoft.com/office/powerpoint/2010/main" val="1615004745"/>
                  </p:ext>
                </p:extLst>
              </p:nvPr>
            </p:nvGraphicFramePr>
            <p:xfrm>
              <a:off x="304800" y="1123950"/>
              <a:ext cx="8595360" cy="3931920"/>
            </p:xfrm>
            <a:graphic>
              <a:graphicData uri="http://schemas.openxmlformats.org/drawingml/2006/table">
                <a:tbl>
                  <a:tblPr firstRow="1" firstCol="1" bandRow="1"/>
                  <a:tblGrid>
                    <a:gridCol w="457200"/>
                    <a:gridCol w="2834640"/>
                    <a:gridCol w="2651760"/>
                    <a:gridCol w="2651760"/>
                  </a:tblGrid>
                  <a:tr h="457200">
                    <a:tc>
                      <a:txBody>
                        <a:bodyPr/>
                        <a:lstStyle/>
                        <a:p>
                          <a:pPr marL="0" marR="0" lvl="0" indent="0">
                            <a:spcBef>
                              <a:spcPts val="0"/>
                            </a:spcBef>
                            <a:spcAft>
                              <a:spcPts val="0"/>
                            </a:spcAft>
                            <a:buFont typeface="+mj-lt"/>
                            <a:buNone/>
                          </a:pPr>
                          <a:r>
                            <a:rPr lang="en-US" sz="2000" dirty="0" smtClean="0">
                              <a:effectLst/>
                              <a:latin typeface="Calibri"/>
                              <a:ea typeface="Times New Roman"/>
                              <a:cs typeface="Times New Roman"/>
                            </a:rPr>
                            <a:t>B.</a:t>
                          </a:r>
                          <a:endParaRPr lang="en-US" sz="2000" dirty="0">
                            <a:effectLst/>
                            <a:latin typeface="Calibri"/>
                            <a:ea typeface="Calibri"/>
                            <a:cs typeface="Times New Roman"/>
                          </a:endParaRPr>
                        </a:p>
                      </a:txBody>
                      <a:tcPr marL="68580" marR="68580" marT="0" marB="0">
                        <a:lnL>
                          <a:noFill/>
                        </a:lnL>
                        <a:lnR>
                          <a:noFill/>
                        </a:lnR>
                        <a:lnT>
                          <a:noFill/>
                        </a:lnT>
                        <a:lnB>
                          <a:noFill/>
                        </a:lnB>
                      </a:tcPr>
                    </a:tc>
                    <a:tc>
                      <a:txBody>
                        <a:bodyPr/>
                        <a:lstStyle/>
                        <a:p>
                          <a:pPr marL="0" marR="0" algn="just">
                            <a:spcBef>
                              <a:spcPts val="0"/>
                            </a:spcBef>
                            <a:spcAft>
                              <a:spcPts val="0"/>
                            </a:spcAft>
                          </a:pPr>
                          <a14:m>
                            <m:oMathPara xmlns:m="http://schemas.openxmlformats.org/officeDocument/2006/math">
                              <m:oMathParaPr>
                                <m:jc m:val="left"/>
                              </m:oMathParaPr>
                              <m:oMath xmlns:m="http://schemas.openxmlformats.org/officeDocument/2006/math">
                                <m:r>
                                  <a:rPr lang="en-US" sz="2000" b="1" i="1">
                                    <a:effectLst/>
                                    <a:latin typeface="Cambria Math"/>
                                    <a:ea typeface="Calibri"/>
                                    <a:cs typeface="Times New Roman"/>
                                  </a:rPr>
                                  <m:t>𝟒𝟒</m:t>
                                </m:r>
                                <m:r>
                                  <a:rPr lang="en-US" sz="2000" b="1" i="1">
                                    <a:effectLst/>
                                    <a:latin typeface="Cambria Math"/>
                                    <a:ea typeface="Calibri"/>
                                    <a:cs typeface="Times New Roman"/>
                                  </a:rPr>
                                  <m:t>&gt;</m:t>
                                </m:r>
                                <m:r>
                                  <a:rPr lang="en-US" sz="2000" b="1" i="1">
                                    <a:effectLst/>
                                    <a:latin typeface="Cambria Math"/>
                                    <a:ea typeface="Calibri"/>
                                    <a:cs typeface="Times New Roman"/>
                                  </a:rPr>
                                  <m:t>𝟕</m:t>
                                </m:r>
                                <m:r>
                                  <a:rPr lang="en-US" sz="2000" b="1" i="1">
                                    <a:effectLst/>
                                    <a:latin typeface="Cambria Math"/>
                                    <a:ea typeface="Calibri"/>
                                    <a:cs typeface="Times New Roman"/>
                                  </a:rPr>
                                  <m:t>𝒙</m:t>
                                </m:r>
                                <m:r>
                                  <a:rPr lang="en-US" sz="2000" b="1" i="1">
                                    <a:effectLst/>
                                    <a:latin typeface="Cambria Math"/>
                                    <a:ea typeface="Calibri"/>
                                    <a:cs typeface="Times New Roman"/>
                                  </a:rPr>
                                  <m:t>+</m:t>
                                </m:r>
                                <m:r>
                                  <a:rPr lang="en-US" sz="2000" b="1" i="1">
                                    <a:effectLst/>
                                    <a:latin typeface="Cambria Math"/>
                                    <a:ea typeface="Calibri"/>
                                    <a:cs typeface="Times New Roman"/>
                                  </a:rPr>
                                  <m:t>𝟗</m:t>
                                </m:r>
                                <m:r>
                                  <a:rPr lang="en-US" sz="2000" b="1" i="1">
                                    <a:effectLst/>
                                    <a:latin typeface="Cambria Math"/>
                                    <a:ea typeface="Calibri"/>
                                    <a:cs typeface="Times New Roman"/>
                                  </a:rPr>
                                  <m:t>&gt;</m:t>
                                </m:r>
                                <m:r>
                                  <a:rPr lang="en-US" sz="2000" b="1" i="1">
                                    <a:effectLst/>
                                    <a:latin typeface="Cambria Math"/>
                                    <a:ea typeface="Calibri"/>
                                    <a:cs typeface="Times New Roman"/>
                                  </a:rPr>
                                  <m:t>𝟐𝟑</m:t>
                                </m:r>
                              </m:oMath>
                            </m:oMathPara>
                          </a14:m>
                          <a:endParaRPr lang="en-US" sz="2000" dirty="0">
                            <a:effectLst/>
                            <a:latin typeface="Calibri"/>
                            <a:ea typeface="Calibri"/>
                            <a:cs typeface="Times New Roman"/>
                          </a:endParaRPr>
                        </a:p>
                      </a:txBody>
                      <a:tcPr marL="68580" marR="68580" marT="0" marB="0">
                        <a:lnL>
                          <a:noFill/>
                        </a:lnL>
                        <a:lnR>
                          <a:noFill/>
                        </a:lnR>
                        <a:lnT>
                          <a:noFill/>
                        </a:lnT>
                        <a:lnB>
                          <a:noFill/>
                        </a:lnB>
                      </a:tcPr>
                    </a:tc>
                    <a:tc>
                      <a:txBody>
                        <a:bodyPr/>
                        <a:lstStyle/>
                        <a:p>
                          <a:pPr marL="0" marR="0" algn="just">
                            <a:spcBef>
                              <a:spcPts val="0"/>
                            </a:spcBef>
                            <a:spcAft>
                              <a:spcPts val="0"/>
                            </a:spcAft>
                          </a:pPr>
                          <a14:m>
                            <m:oMathPara xmlns:m="http://schemas.openxmlformats.org/officeDocument/2006/math">
                              <m:oMathParaPr>
                                <m:jc m:val="centerGroup"/>
                              </m:oMathParaPr>
                              <m:oMath xmlns:m="http://schemas.openxmlformats.org/officeDocument/2006/math">
                                <m:r>
                                  <a:rPr lang="en-US" sz="2000" b="1" i="1">
                                    <a:effectLst/>
                                    <a:latin typeface="Cambria Math"/>
                                    <a:ea typeface="Calibri"/>
                                    <a:cs typeface="Times New Roman"/>
                                  </a:rPr>
                                  <m:t>𝟒𝟒</m:t>
                                </m:r>
                                <m:r>
                                  <a:rPr lang="en-US" sz="2000" b="1" i="1">
                                    <a:effectLst/>
                                    <a:latin typeface="Cambria Math"/>
                                    <a:ea typeface="Calibri"/>
                                    <a:cs typeface="Times New Roman"/>
                                  </a:rPr>
                                  <m:t>&gt;</m:t>
                                </m:r>
                                <m:r>
                                  <a:rPr lang="en-US" sz="2000" b="1" i="1">
                                    <a:effectLst/>
                                    <a:latin typeface="Cambria Math"/>
                                    <a:ea typeface="Calibri"/>
                                    <a:cs typeface="Times New Roman"/>
                                  </a:rPr>
                                  <m:t>𝟕</m:t>
                                </m:r>
                                <m:r>
                                  <a:rPr lang="en-US" sz="2000" b="1" i="1">
                                    <a:effectLst/>
                                    <a:latin typeface="Cambria Math"/>
                                    <a:ea typeface="Calibri"/>
                                    <a:cs typeface="Times New Roman"/>
                                  </a:rPr>
                                  <m:t>𝒙</m:t>
                                </m:r>
                                <m:r>
                                  <a:rPr lang="en-US" sz="2000" b="1" i="1">
                                    <a:effectLst/>
                                    <a:latin typeface="Cambria Math"/>
                                    <a:ea typeface="Calibri"/>
                                    <a:cs typeface="Times New Roman"/>
                                  </a:rPr>
                                  <m:t>+</m:t>
                                </m:r>
                                <m:r>
                                  <a:rPr lang="en-US" sz="2000" b="1" i="1">
                                    <a:effectLst/>
                                    <a:latin typeface="Cambria Math"/>
                                    <a:ea typeface="Calibri"/>
                                    <a:cs typeface="Times New Roman"/>
                                  </a:rPr>
                                  <m:t>𝟗</m:t>
                                </m:r>
                              </m:oMath>
                            </m:oMathPara>
                          </a14:m>
                          <a:endParaRPr lang="en-US" sz="2000" dirty="0">
                            <a:effectLst/>
                            <a:latin typeface="Calibri"/>
                            <a:ea typeface="Calibri"/>
                            <a:cs typeface="Times New Roman"/>
                          </a:endParaRPr>
                        </a:p>
                      </a:txBody>
                      <a:tcPr marL="68580" marR="68580" marT="0" marB="0">
                        <a:lnL>
                          <a:noFill/>
                        </a:lnL>
                        <a:lnR>
                          <a:noFill/>
                        </a:lnR>
                        <a:lnT>
                          <a:noFill/>
                        </a:lnT>
                        <a:lnB>
                          <a:noFill/>
                        </a:lnB>
                      </a:tcPr>
                    </a:tc>
                    <a:tc>
                      <a:txBody>
                        <a:bodyPr/>
                        <a:lstStyle/>
                        <a:p>
                          <a:pPr marL="0" marR="0" algn="just">
                            <a:spcBef>
                              <a:spcPts val="0"/>
                            </a:spcBef>
                            <a:spcAft>
                              <a:spcPts val="0"/>
                            </a:spcAft>
                          </a:pPr>
                          <a14:m>
                            <m:oMathPara xmlns:m="http://schemas.openxmlformats.org/officeDocument/2006/math">
                              <m:oMathParaPr>
                                <m:jc m:val="centerGroup"/>
                              </m:oMathParaPr>
                              <m:oMath xmlns:m="http://schemas.openxmlformats.org/officeDocument/2006/math">
                                <m:r>
                                  <a:rPr lang="en-US" sz="2000" b="1" i="1">
                                    <a:effectLst/>
                                    <a:latin typeface="Cambria Math"/>
                                    <a:ea typeface="Calibri"/>
                                    <a:cs typeface="Times New Roman"/>
                                  </a:rPr>
                                  <m:t>𝟕</m:t>
                                </m:r>
                                <m:r>
                                  <a:rPr lang="en-US" sz="2000" b="1" i="1">
                                    <a:effectLst/>
                                    <a:latin typeface="Cambria Math"/>
                                    <a:ea typeface="Calibri"/>
                                    <a:cs typeface="Times New Roman"/>
                                  </a:rPr>
                                  <m:t>𝒙</m:t>
                                </m:r>
                                <m:r>
                                  <a:rPr lang="en-US" sz="2000" b="1" i="1">
                                    <a:effectLst/>
                                    <a:latin typeface="Cambria Math"/>
                                    <a:ea typeface="Calibri"/>
                                    <a:cs typeface="Times New Roman"/>
                                  </a:rPr>
                                  <m:t>+</m:t>
                                </m:r>
                                <m:r>
                                  <a:rPr lang="en-US" sz="2000" b="1" i="1">
                                    <a:effectLst/>
                                    <a:latin typeface="Cambria Math"/>
                                    <a:ea typeface="Calibri"/>
                                    <a:cs typeface="Times New Roman"/>
                                  </a:rPr>
                                  <m:t>𝟗</m:t>
                                </m:r>
                                <m:r>
                                  <a:rPr lang="en-US" sz="2000" b="1" i="1">
                                    <a:effectLst/>
                                    <a:latin typeface="Cambria Math"/>
                                    <a:ea typeface="Calibri"/>
                                    <a:cs typeface="Times New Roman"/>
                                  </a:rPr>
                                  <m:t>&gt;</m:t>
                                </m:r>
                                <m:r>
                                  <a:rPr lang="en-US" sz="2000" b="1" i="1">
                                    <a:effectLst/>
                                    <a:latin typeface="Cambria Math"/>
                                    <a:ea typeface="Calibri"/>
                                    <a:cs typeface="Times New Roman"/>
                                  </a:rPr>
                                  <m:t>𝟐𝟑</m:t>
                                </m:r>
                              </m:oMath>
                            </m:oMathPara>
                          </a14:m>
                          <a:endParaRPr lang="en-US" sz="2000">
                            <a:effectLst/>
                            <a:latin typeface="Calibri"/>
                            <a:ea typeface="Calibri"/>
                            <a:cs typeface="Times New Roman"/>
                          </a:endParaRPr>
                        </a:p>
                      </a:txBody>
                      <a:tcPr marL="68580" marR="68580" marT="0" marB="0">
                        <a:lnL>
                          <a:noFill/>
                        </a:lnL>
                        <a:lnR>
                          <a:noFill/>
                        </a:lnR>
                        <a:lnT>
                          <a:noFill/>
                        </a:lnT>
                        <a:lnB>
                          <a:noFill/>
                        </a:lnB>
                      </a:tcPr>
                    </a:tc>
                  </a:tr>
                  <a:tr h="457200">
                    <a:tc>
                      <a:txBody>
                        <a:bodyPr/>
                        <a:lstStyle/>
                        <a:p>
                          <a:pPr marL="0" marR="0" lvl="0" indent="0">
                            <a:spcBef>
                              <a:spcPts val="0"/>
                            </a:spcBef>
                            <a:spcAft>
                              <a:spcPts val="0"/>
                            </a:spcAft>
                            <a:buFont typeface="+mj-lt"/>
                            <a:buNone/>
                          </a:pPr>
                          <a:endParaRPr lang="en-US" sz="2000" dirty="0">
                            <a:effectLst/>
                            <a:latin typeface="Calibri"/>
                            <a:ea typeface="Calibri"/>
                            <a:cs typeface="Times New Roman"/>
                          </a:endParaRPr>
                        </a:p>
                      </a:txBody>
                      <a:tcPr marL="68580" marR="68580" marT="0" marB="0">
                        <a:lnL>
                          <a:noFill/>
                        </a:lnL>
                        <a:lnR>
                          <a:noFill/>
                        </a:lnR>
                        <a:lnT>
                          <a:noFill/>
                        </a:lnT>
                        <a:lnB>
                          <a:noFill/>
                        </a:lnB>
                      </a:tcPr>
                    </a:tc>
                    <a:tc>
                      <a:txBody>
                        <a:bodyPr/>
                        <a:lstStyle/>
                        <a:p>
                          <a:pPr marL="0" marR="0" algn="just">
                            <a:spcBef>
                              <a:spcPts val="0"/>
                            </a:spcBef>
                            <a:spcAft>
                              <a:spcPts val="0"/>
                            </a:spcAft>
                          </a:pPr>
                          <a14:m>
                            <m:oMathPara xmlns:m="http://schemas.openxmlformats.org/officeDocument/2006/math">
                              <m:oMathParaPr>
                                <m:jc m:val="centerGroup"/>
                              </m:oMathParaPr>
                              <m:oMath xmlns:m="http://schemas.openxmlformats.org/officeDocument/2006/math">
                                <m:d>
                                  <m:dPr>
                                    <m:begChr m:val="{"/>
                                    <m:endChr m:val="}"/>
                                    <m:ctrlPr>
                                      <a:rPr lang="en-US" sz="2000" b="1" i="1">
                                        <a:effectLst/>
                                        <a:latin typeface="Cambria Math"/>
                                        <a:ea typeface="Calibri"/>
                                        <a:cs typeface="Times New Roman"/>
                                      </a:rPr>
                                    </m:ctrlPr>
                                  </m:dPr>
                                  <m:e>
                                    <m:r>
                                      <a:rPr lang="en-US" sz="2000" b="1" i="1">
                                        <a:effectLst/>
                                        <a:latin typeface="Cambria Math"/>
                                        <a:ea typeface="Calibri"/>
                                        <a:cs typeface="Times New Roman"/>
                                      </a:rPr>
                                      <m:t>𝒙</m:t>
                                    </m:r>
                                    <m:r>
                                      <a:rPr lang="en-US" sz="2000" b="1" i="1">
                                        <a:effectLst/>
                                        <a:latin typeface="Cambria Math"/>
                                        <a:ea typeface="Calibri"/>
                                        <a:cs typeface="Times New Roman"/>
                                      </a:rPr>
                                      <m:t>|</m:t>
                                    </m:r>
                                    <m:r>
                                      <a:rPr lang="en-US" sz="2000" b="1" i="1">
                                        <a:effectLst/>
                                        <a:latin typeface="Cambria Math"/>
                                        <a:ea typeface="Calibri"/>
                                        <a:cs typeface="Times New Roman"/>
                                      </a:rPr>
                                      <m:t>𝒙</m:t>
                                    </m:r>
                                    <m:r>
                                      <a:rPr lang="en-US" sz="2000" b="1" i="1">
                                        <a:effectLst/>
                                        <a:latin typeface="Cambria Math"/>
                                        <a:ea typeface="Calibri"/>
                                        <a:cs typeface="Times New Roman"/>
                                      </a:rPr>
                                      <m:t>&gt;</m:t>
                                    </m:r>
                                    <m:r>
                                      <a:rPr lang="en-US" sz="2000" b="1" i="1">
                                        <a:effectLst/>
                                        <a:latin typeface="Cambria Math"/>
                                        <a:ea typeface="Calibri"/>
                                        <a:cs typeface="Times New Roman"/>
                                      </a:rPr>
                                      <m:t>𝟐</m:t>
                                    </m:r>
                                  </m:e>
                                </m:d>
                                <m:r>
                                  <a:rPr lang="en-US" sz="2000" b="1" i="1">
                                    <a:effectLst/>
                                    <a:latin typeface="Cambria Math"/>
                                    <a:ea typeface="Calibri"/>
                                    <a:cs typeface="Times New Roman"/>
                                  </a:rPr>
                                  <m:t>∩</m:t>
                                </m:r>
                                <m:d>
                                  <m:dPr>
                                    <m:begChr m:val="{"/>
                                    <m:endChr m:val="}"/>
                                    <m:ctrlPr>
                                      <a:rPr lang="en-US" sz="2000" b="1" i="1">
                                        <a:effectLst/>
                                        <a:latin typeface="Cambria Math"/>
                                        <a:ea typeface="Calibri"/>
                                        <a:cs typeface="Times New Roman"/>
                                      </a:rPr>
                                    </m:ctrlPr>
                                  </m:dPr>
                                  <m:e>
                                    <m:r>
                                      <a:rPr lang="en-US" sz="2000" b="1" i="1">
                                        <a:effectLst/>
                                        <a:latin typeface="Cambria Math"/>
                                        <a:ea typeface="Calibri"/>
                                        <a:cs typeface="Times New Roman"/>
                                      </a:rPr>
                                      <m:t>𝒙</m:t>
                                    </m:r>
                                    <m:r>
                                      <a:rPr lang="en-US" sz="2000" b="1" i="1">
                                        <a:effectLst/>
                                        <a:latin typeface="Cambria Math"/>
                                        <a:ea typeface="Calibri"/>
                                        <a:cs typeface="Times New Roman"/>
                                      </a:rPr>
                                      <m:t>|</m:t>
                                    </m:r>
                                    <m:r>
                                      <a:rPr lang="en-US" sz="2000" b="1" i="1">
                                        <a:effectLst/>
                                        <a:latin typeface="Cambria Math"/>
                                        <a:ea typeface="Calibri"/>
                                        <a:cs typeface="Times New Roman"/>
                                      </a:rPr>
                                      <m:t>𝒙</m:t>
                                    </m:r>
                                    <m:r>
                                      <a:rPr lang="en-US" sz="2000" b="1" i="1">
                                        <a:effectLst/>
                                        <a:latin typeface="Cambria Math"/>
                                        <a:ea typeface="Calibri"/>
                                        <a:cs typeface="Times New Roman"/>
                                      </a:rPr>
                                      <m:t>&lt;</m:t>
                                    </m:r>
                                    <m:r>
                                      <a:rPr lang="en-US" sz="2000" b="1" i="1">
                                        <a:effectLst/>
                                        <a:latin typeface="Cambria Math"/>
                                        <a:ea typeface="Calibri"/>
                                        <a:cs typeface="Times New Roman"/>
                                      </a:rPr>
                                      <m:t>𝟓</m:t>
                                    </m:r>
                                  </m:e>
                                </m:d>
                              </m:oMath>
                            </m:oMathPara>
                          </a14:m>
                          <a:endParaRPr lang="en-US" sz="2000">
                            <a:effectLst/>
                            <a:latin typeface="Calibri"/>
                            <a:ea typeface="Calibri"/>
                            <a:cs typeface="Times New Roman"/>
                          </a:endParaRPr>
                        </a:p>
                      </a:txBody>
                      <a:tcPr marL="68580" marR="68580" marT="0" marB="0">
                        <a:lnL>
                          <a:noFill/>
                        </a:lnL>
                        <a:lnR>
                          <a:noFill/>
                        </a:lnR>
                        <a:lnT>
                          <a:noFill/>
                        </a:lnT>
                        <a:lnB>
                          <a:noFill/>
                        </a:lnB>
                      </a:tcPr>
                    </a:tc>
                    <a:tc>
                      <a:txBody>
                        <a:bodyPr/>
                        <a:lstStyle/>
                        <a:p>
                          <a:pPr marL="0" marR="0" algn="just">
                            <a:spcBef>
                              <a:spcPts val="0"/>
                            </a:spcBef>
                            <a:spcAft>
                              <a:spcPts val="0"/>
                            </a:spcAft>
                          </a:pPr>
                          <a14:m>
                            <m:oMathPara xmlns:m="http://schemas.openxmlformats.org/officeDocument/2006/math">
                              <m:oMathParaPr>
                                <m:jc m:val="centerGroup"/>
                              </m:oMathParaPr>
                              <m:oMath xmlns:m="http://schemas.openxmlformats.org/officeDocument/2006/math">
                                <m:r>
                                  <a:rPr lang="en-US" sz="2000" b="1" i="1">
                                    <a:effectLst/>
                                    <a:latin typeface="Cambria Math"/>
                                    <a:ea typeface="Calibri"/>
                                    <a:cs typeface="Times New Roman"/>
                                  </a:rPr>
                                  <m:t>𝟒𝟒</m:t>
                                </m:r>
                                <m:r>
                                  <a:rPr lang="en-US" sz="2000" b="1" i="1">
                                    <a:solidFill>
                                      <a:srgbClr val="FF0000"/>
                                    </a:solidFill>
                                    <a:effectLst/>
                                    <a:latin typeface="Cambria Math"/>
                                    <a:ea typeface="Calibri"/>
                                    <a:cs typeface="Times New Roman"/>
                                  </a:rPr>
                                  <m:t>−</m:t>
                                </m:r>
                                <m:r>
                                  <a:rPr lang="en-US" sz="2000" b="1" i="1">
                                    <a:solidFill>
                                      <a:srgbClr val="FF0000"/>
                                    </a:solidFill>
                                    <a:effectLst/>
                                    <a:latin typeface="Cambria Math"/>
                                    <a:ea typeface="Calibri"/>
                                    <a:cs typeface="Times New Roman"/>
                                  </a:rPr>
                                  <m:t>𝟗</m:t>
                                </m:r>
                                <m:r>
                                  <a:rPr lang="en-US" sz="2000" b="1" i="1">
                                    <a:effectLst/>
                                    <a:latin typeface="Cambria Math"/>
                                    <a:ea typeface="Calibri"/>
                                    <a:cs typeface="Times New Roman"/>
                                  </a:rPr>
                                  <m:t>&gt;</m:t>
                                </m:r>
                                <m:r>
                                  <a:rPr lang="en-US" sz="2000" b="1" i="1">
                                    <a:effectLst/>
                                    <a:latin typeface="Cambria Math"/>
                                    <a:ea typeface="Calibri"/>
                                    <a:cs typeface="Times New Roman"/>
                                  </a:rPr>
                                  <m:t>𝟕</m:t>
                                </m:r>
                                <m:r>
                                  <a:rPr lang="en-US" sz="2000" b="1" i="1">
                                    <a:effectLst/>
                                    <a:latin typeface="Cambria Math"/>
                                    <a:ea typeface="Calibri"/>
                                    <a:cs typeface="Times New Roman"/>
                                  </a:rPr>
                                  <m:t>𝒙</m:t>
                                </m:r>
                                <m:r>
                                  <a:rPr lang="en-US" sz="2000" b="1" i="1">
                                    <a:effectLst/>
                                    <a:latin typeface="Cambria Math"/>
                                    <a:ea typeface="Calibri"/>
                                    <a:cs typeface="Times New Roman"/>
                                  </a:rPr>
                                  <m:t>+</m:t>
                                </m:r>
                                <m:r>
                                  <a:rPr lang="en-US" sz="2000" b="1" i="1">
                                    <a:effectLst/>
                                    <a:latin typeface="Cambria Math"/>
                                    <a:ea typeface="Calibri"/>
                                    <a:cs typeface="Times New Roman"/>
                                  </a:rPr>
                                  <m:t>𝟗</m:t>
                                </m:r>
                                <m:r>
                                  <a:rPr lang="en-US" sz="2000" b="1" i="1">
                                    <a:solidFill>
                                      <a:srgbClr val="FF0000"/>
                                    </a:solidFill>
                                    <a:effectLst/>
                                    <a:latin typeface="Cambria Math"/>
                                    <a:ea typeface="Calibri"/>
                                    <a:cs typeface="Times New Roman"/>
                                  </a:rPr>
                                  <m:t>−</m:t>
                                </m:r>
                                <m:r>
                                  <a:rPr lang="en-US" sz="2000" b="1" i="1">
                                    <a:solidFill>
                                      <a:srgbClr val="FF0000"/>
                                    </a:solidFill>
                                    <a:effectLst/>
                                    <a:latin typeface="Cambria Math"/>
                                    <a:ea typeface="Calibri"/>
                                    <a:cs typeface="Times New Roman"/>
                                  </a:rPr>
                                  <m:t>𝟗</m:t>
                                </m:r>
                              </m:oMath>
                            </m:oMathPara>
                          </a14:m>
                          <a:endParaRPr lang="en-US" sz="2000">
                            <a:effectLst/>
                            <a:latin typeface="Calibri"/>
                            <a:ea typeface="Calibri"/>
                            <a:cs typeface="Times New Roman"/>
                          </a:endParaRPr>
                        </a:p>
                      </a:txBody>
                      <a:tcPr marL="68580" marR="68580" marT="0" marB="0">
                        <a:lnL>
                          <a:noFill/>
                        </a:lnL>
                        <a:lnR>
                          <a:noFill/>
                        </a:lnR>
                        <a:lnT>
                          <a:noFill/>
                        </a:lnT>
                        <a:lnB>
                          <a:noFill/>
                        </a:lnB>
                      </a:tcPr>
                    </a:tc>
                    <a:tc>
                      <a:txBody>
                        <a:bodyPr/>
                        <a:lstStyle/>
                        <a:p>
                          <a:pPr marL="0" marR="0" algn="just">
                            <a:spcBef>
                              <a:spcPts val="0"/>
                            </a:spcBef>
                            <a:spcAft>
                              <a:spcPts val="0"/>
                            </a:spcAft>
                          </a:pPr>
                          <a14:m>
                            <m:oMathPara xmlns:m="http://schemas.openxmlformats.org/officeDocument/2006/math">
                              <m:oMathParaPr>
                                <m:jc m:val="centerGroup"/>
                              </m:oMathParaPr>
                              <m:oMath xmlns:m="http://schemas.openxmlformats.org/officeDocument/2006/math">
                                <m:r>
                                  <a:rPr lang="en-US" sz="2000" b="1" i="1">
                                    <a:effectLst/>
                                    <a:latin typeface="Cambria Math"/>
                                    <a:ea typeface="Calibri"/>
                                    <a:cs typeface="Times New Roman"/>
                                  </a:rPr>
                                  <m:t>𝟕</m:t>
                                </m:r>
                                <m:r>
                                  <a:rPr lang="en-US" sz="2000" b="1" i="1">
                                    <a:effectLst/>
                                    <a:latin typeface="Cambria Math"/>
                                    <a:ea typeface="Calibri"/>
                                    <a:cs typeface="Times New Roman"/>
                                  </a:rPr>
                                  <m:t>𝒙</m:t>
                                </m:r>
                                <m:r>
                                  <a:rPr lang="en-US" sz="2000" b="1" i="1">
                                    <a:effectLst/>
                                    <a:latin typeface="Cambria Math"/>
                                    <a:ea typeface="Calibri"/>
                                    <a:cs typeface="Times New Roman"/>
                                  </a:rPr>
                                  <m:t>+</m:t>
                                </m:r>
                                <m:r>
                                  <a:rPr lang="en-US" sz="2000" b="1" i="1">
                                    <a:effectLst/>
                                    <a:latin typeface="Cambria Math"/>
                                    <a:ea typeface="Calibri"/>
                                    <a:cs typeface="Times New Roman"/>
                                  </a:rPr>
                                  <m:t>𝟗</m:t>
                                </m:r>
                                <m:r>
                                  <a:rPr lang="en-US" sz="2000" b="1" i="1">
                                    <a:solidFill>
                                      <a:srgbClr val="FF0000"/>
                                    </a:solidFill>
                                    <a:effectLst/>
                                    <a:latin typeface="Cambria Math"/>
                                    <a:ea typeface="Calibri"/>
                                    <a:cs typeface="Times New Roman"/>
                                  </a:rPr>
                                  <m:t>−</m:t>
                                </m:r>
                                <m:r>
                                  <a:rPr lang="en-US" sz="2000" b="1" i="1">
                                    <a:solidFill>
                                      <a:srgbClr val="FF0000"/>
                                    </a:solidFill>
                                    <a:effectLst/>
                                    <a:latin typeface="Cambria Math"/>
                                    <a:ea typeface="Calibri"/>
                                    <a:cs typeface="Times New Roman"/>
                                  </a:rPr>
                                  <m:t>𝟗</m:t>
                                </m:r>
                                <m:r>
                                  <a:rPr lang="en-US" sz="2000" b="1" i="1">
                                    <a:effectLst/>
                                    <a:latin typeface="Cambria Math"/>
                                    <a:ea typeface="Calibri"/>
                                    <a:cs typeface="Times New Roman"/>
                                  </a:rPr>
                                  <m:t>&gt;</m:t>
                                </m:r>
                                <m:r>
                                  <a:rPr lang="en-US" sz="2000" b="1" i="1">
                                    <a:effectLst/>
                                    <a:latin typeface="Cambria Math"/>
                                    <a:ea typeface="Calibri"/>
                                    <a:cs typeface="Times New Roman"/>
                                  </a:rPr>
                                  <m:t>𝟐𝟑</m:t>
                                </m:r>
                                <m:r>
                                  <a:rPr lang="en-US" sz="2000" b="1" i="1">
                                    <a:solidFill>
                                      <a:srgbClr val="FF0000"/>
                                    </a:solidFill>
                                    <a:effectLst/>
                                    <a:latin typeface="Cambria Math"/>
                                    <a:ea typeface="Calibri"/>
                                    <a:cs typeface="Times New Roman"/>
                                  </a:rPr>
                                  <m:t>−</m:t>
                                </m:r>
                                <m:r>
                                  <a:rPr lang="en-US" sz="2000" b="1" i="1">
                                    <a:solidFill>
                                      <a:srgbClr val="FF0000"/>
                                    </a:solidFill>
                                    <a:effectLst/>
                                    <a:latin typeface="Cambria Math"/>
                                    <a:ea typeface="Calibri"/>
                                    <a:cs typeface="Times New Roman"/>
                                  </a:rPr>
                                  <m:t>𝟗</m:t>
                                </m:r>
                              </m:oMath>
                            </m:oMathPara>
                          </a14:m>
                          <a:endParaRPr lang="en-US" sz="2000">
                            <a:effectLst/>
                            <a:latin typeface="Calibri"/>
                            <a:ea typeface="Calibri"/>
                            <a:cs typeface="Times New Roman"/>
                          </a:endParaRPr>
                        </a:p>
                      </a:txBody>
                      <a:tcPr marL="68580" marR="68580" marT="0" marB="0">
                        <a:lnL>
                          <a:noFill/>
                        </a:lnL>
                        <a:lnR>
                          <a:noFill/>
                        </a:lnR>
                        <a:lnT>
                          <a:noFill/>
                        </a:lnT>
                        <a:lnB>
                          <a:noFill/>
                        </a:lnB>
                      </a:tcPr>
                    </a:tc>
                  </a:tr>
                  <a:tr h="457200">
                    <a:tc>
                      <a:txBody>
                        <a:bodyPr/>
                        <a:lstStyle/>
                        <a:p>
                          <a:pPr marL="0" marR="0" lvl="0" indent="0">
                            <a:spcBef>
                              <a:spcPts val="0"/>
                            </a:spcBef>
                            <a:spcAft>
                              <a:spcPts val="0"/>
                            </a:spcAft>
                            <a:buFont typeface="+mj-lt"/>
                            <a:buNone/>
                          </a:pPr>
                          <a:endParaRPr lang="en-US" sz="2000" dirty="0">
                            <a:effectLst/>
                            <a:latin typeface="Calibri"/>
                            <a:ea typeface="Calibri"/>
                            <a:cs typeface="Times New Roman"/>
                          </a:endParaRPr>
                        </a:p>
                      </a:txBody>
                      <a:tcPr marL="68580" marR="68580" marT="0" marB="0">
                        <a:lnL>
                          <a:noFill/>
                        </a:lnL>
                        <a:lnR>
                          <a:noFill/>
                        </a:lnR>
                        <a:lnT>
                          <a:noFill/>
                        </a:lnT>
                        <a:lnB>
                          <a:noFill/>
                        </a:lnB>
                      </a:tcPr>
                    </a:tc>
                    <a:tc>
                      <a:txBody>
                        <a:bodyPr/>
                        <a:lstStyle/>
                        <a:p>
                          <a:pPr marL="0" marR="0" algn="just">
                            <a:spcBef>
                              <a:spcPts val="0"/>
                            </a:spcBef>
                            <a:spcAft>
                              <a:spcPts val="0"/>
                            </a:spcAft>
                          </a:pPr>
                          <a:r>
                            <a:rPr lang="en-US" sz="2000" b="1">
                              <a:effectLst/>
                              <a:latin typeface="Calibri"/>
                              <a:ea typeface="Calibri"/>
                              <a:cs typeface="Times New Roman"/>
                            </a:rPr>
                            <a:t> </a:t>
                          </a:r>
                          <a:endParaRPr lang="en-US" sz="2000">
                            <a:effectLst/>
                            <a:latin typeface="Calibri"/>
                            <a:ea typeface="Calibri"/>
                            <a:cs typeface="Times New Roman"/>
                          </a:endParaRPr>
                        </a:p>
                      </a:txBody>
                      <a:tcPr marL="68580" marR="68580" marT="0" marB="0">
                        <a:lnL>
                          <a:noFill/>
                        </a:lnL>
                        <a:lnR>
                          <a:noFill/>
                        </a:lnR>
                        <a:lnT>
                          <a:noFill/>
                        </a:lnT>
                        <a:lnB>
                          <a:noFill/>
                        </a:lnB>
                      </a:tcPr>
                    </a:tc>
                    <a:tc>
                      <a:txBody>
                        <a:bodyPr/>
                        <a:lstStyle/>
                        <a:p>
                          <a:pPr marL="0" marR="0" algn="just">
                            <a:spcBef>
                              <a:spcPts val="0"/>
                            </a:spcBef>
                            <a:spcAft>
                              <a:spcPts val="0"/>
                            </a:spcAft>
                          </a:pPr>
                          <a14:m>
                            <m:oMathPara xmlns:m="http://schemas.openxmlformats.org/officeDocument/2006/math">
                              <m:oMathParaPr>
                                <m:jc m:val="centerGroup"/>
                              </m:oMathParaPr>
                              <m:oMath xmlns:m="http://schemas.openxmlformats.org/officeDocument/2006/math">
                                <m:r>
                                  <a:rPr lang="en-US" sz="2000" b="1" i="1">
                                    <a:effectLst/>
                                    <a:latin typeface="Cambria Math"/>
                                    <a:ea typeface="Calibri"/>
                                    <a:cs typeface="Times New Roman"/>
                                  </a:rPr>
                                  <m:t>𝟑𝟓</m:t>
                                </m:r>
                                <m:r>
                                  <a:rPr lang="en-US" sz="2000" b="1" i="1">
                                    <a:effectLst/>
                                    <a:latin typeface="Cambria Math"/>
                                    <a:ea typeface="Calibri"/>
                                    <a:cs typeface="Times New Roman"/>
                                  </a:rPr>
                                  <m:t>&gt;</m:t>
                                </m:r>
                                <m:r>
                                  <a:rPr lang="en-US" sz="2000" b="1" i="1">
                                    <a:effectLst/>
                                    <a:latin typeface="Cambria Math"/>
                                    <a:ea typeface="Calibri"/>
                                    <a:cs typeface="Times New Roman"/>
                                  </a:rPr>
                                  <m:t>𝟕</m:t>
                                </m:r>
                                <m:r>
                                  <a:rPr lang="en-US" sz="2000" b="1" i="1">
                                    <a:effectLst/>
                                    <a:latin typeface="Cambria Math"/>
                                    <a:ea typeface="Calibri"/>
                                    <a:cs typeface="Times New Roman"/>
                                  </a:rPr>
                                  <m:t>𝒙</m:t>
                                </m:r>
                              </m:oMath>
                            </m:oMathPara>
                          </a14:m>
                          <a:endParaRPr lang="en-US" sz="2000">
                            <a:effectLst/>
                            <a:latin typeface="Calibri"/>
                            <a:ea typeface="Calibri"/>
                            <a:cs typeface="Times New Roman"/>
                          </a:endParaRPr>
                        </a:p>
                      </a:txBody>
                      <a:tcPr marL="68580" marR="68580" marT="0" marB="0">
                        <a:lnL>
                          <a:noFill/>
                        </a:lnL>
                        <a:lnR>
                          <a:noFill/>
                        </a:lnR>
                        <a:lnT>
                          <a:noFill/>
                        </a:lnT>
                        <a:lnB>
                          <a:noFill/>
                        </a:lnB>
                      </a:tcPr>
                    </a:tc>
                    <a:tc>
                      <a:txBody>
                        <a:bodyPr/>
                        <a:lstStyle/>
                        <a:p>
                          <a:pPr marL="0" marR="0" algn="just">
                            <a:spcBef>
                              <a:spcPts val="0"/>
                            </a:spcBef>
                            <a:spcAft>
                              <a:spcPts val="0"/>
                            </a:spcAft>
                          </a:pPr>
                          <a14:m>
                            <m:oMathPara xmlns:m="http://schemas.openxmlformats.org/officeDocument/2006/math">
                              <m:oMathParaPr>
                                <m:jc m:val="centerGroup"/>
                              </m:oMathParaPr>
                              <m:oMath xmlns:m="http://schemas.openxmlformats.org/officeDocument/2006/math">
                                <m:r>
                                  <a:rPr lang="en-US" sz="2000" b="1" i="1">
                                    <a:effectLst/>
                                    <a:latin typeface="Cambria Math"/>
                                    <a:ea typeface="Calibri"/>
                                    <a:cs typeface="Times New Roman"/>
                                  </a:rPr>
                                  <m:t>𝟕</m:t>
                                </m:r>
                                <m:r>
                                  <a:rPr lang="en-US" sz="2000" b="1" i="1">
                                    <a:effectLst/>
                                    <a:latin typeface="Cambria Math"/>
                                    <a:ea typeface="Calibri"/>
                                    <a:cs typeface="Times New Roman"/>
                                  </a:rPr>
                                  <m:t>𝒙</m:t>
                                </m:r>
                                <m:r>
                                  <a:rPr lang="en-US" sz="2000" b="1" i="1">
                                    <a:effectLst/>
                                    <a:latin typeface="Cambria Math"/>
                                    <a:ea typeface="Calibri"/>
                                    <a:cs typeface="Times New Roman"/>
                                  </a:rPr>
                                  <m:t>&gt;</m:t>
                                </m:r>
                                <m:r>
                                  <a:rPr lang="en-US" sz="2000" b="1" i="1">
                                    <a:effectLst/>
                                    <a:latin typeface="Cambria Math"/>
                                    <a:ea typeface="Calibri"/>
                                    <a:cs typeface="Times New Roman"/>
                                  </a:rPr>
                                  <m:t>𝟏𝟒</m:t>
                                </m:r>
                              </m:oMath>
                            </m:oMathPara>
                          </a14:m>
                          <a:endParaRPr lang="en-US" sz="2000">
                            <a:effectLst/>
                            <a:latin typeface="Calibri"/>
                            <a:ea typeface="Calibri"/>
                            <a:cs typeface="Times New Roman"/>
                          </a:endParaRPr>
                        </a:p>
                      </a:txBody>
                      <a:tcPr marL="68580" marR="68580" marT="0" marB="0">
                        <a:lnL>
                          <a:noFill/>
                        </a:lnL>
                        <a:lnR>
                          <a:noFill/>
                        </a:lnR>
                        <a:lnT>
                          <a:noFill/>
                        </a:lnT>
                        <a:lnB>
                          <a:noFill/>
                        </a:lnB>
                      </a:tcPr>
                    </a:tc>
                  </a:tr>
                  <a:tr h="731520">
                    <a:tc>
                      <a:txBody>
                        <a:bodyPr/>
                        <a:lstStyle/>
                        <a:p>
                          <a:pPr marL="0" marR="0" lvl="0" indent="0">
                            <a:spcBef>
                              <a:spcPts val="0"/>
                            </a:spcBef>
                            <a:spcAft>
                              <a:spcPts val="0"/>
                            </a:spcAft>
                            <a:buFont typeface="+mj-lt"/>
                            <a:buNone/>
                          </a:pPr>
                          <a:endParaRPr lang="en-US" sz="2000" dirty="0">
                            <a:effectLst/>
                            <a:latin typeface="Calibri"/>
                            <a:ea typeface="Calibri"/>
                            <a:cs typeface="Times New Roman"/>
                          </a:endParaRPr>
                        </a:p>
                      </a:txBody>
                      <a:tcPr marL="68580" marR="68580" marT="0" marB="0">
                        <a:lnL>
                          <a:noFill/>
                        </a:lnL>
                        <a:lnR>
                          <a:noFill/>
                        </a:lnR>
                        <a:lnT>
                          <a:noFill/>
                        </a:lnT>
                        <a:lnB>
                          <a:noFill/>
                        </a:lnB>
                      </a:tcPr>
                    </a:tc>
                    <a:tc>
                      <a:txBody>
                        <a:bodyPr/>
                        <a:lstStyle/>
                        <a:p>
                          <a:pPr marL="0" marR="0" algn="just">
                            <a:spcBef>
                              <a:spcPts val="0"/>
                            </a:spcBef>
                            <a:spcAft>
                              <a:spcPts val="0"/>
                            </a:spcAft>
                          </a:pPr>
                          <a:r>
                            <a:rPr lang="en-US" sz="2000" b="1">
                              <a:effectLst/>
                              <a:latin typeface="Calibri"/>
                              <a:ea typeface="Calibri"/>
                              <a:cs typeface="Times New Roman"/>
                            </a:rPr>
                            <a:t> </a:t>
                          </a:r>
                          <a:endParaRPr lang="en-US" sz="2000">
                            <a:effectLst/>
                            <a:latin typeface="Calibri"/>
                            <a:ea typeface="Calibri"/>
                            <a:cs typeface="Times New Roman"/>
                          </a:endParaRPr>
                        </a:p>
                      </a:txBody>
                      <a:tcPr marL="68580" marR="68580" marT="0" marB="0">
                        <a:lnL>
                          <a:noFill/>
                        </a:lnL>
                        <a:lnR>
                          <a:noFill/>
                        </a:lnR>
                        <a:lnT>
                          <a:noFill/>
                        </a:lnT>
                        <a:lnB>
                          <a:noFill/>
                        </a:lnB>
                      </a:tcPr>
                    </a:tc>
                    <a:tc>
                      <a:txBody>
                        <a:bodyPr/>
                        <a:lstStyle/>
                        <a:p>
                          <a:pPr marL="0" marR="0" algn="just">
                            <a:spcBef>
                              <a:spcPts val="0"/>
                            </a:spcBef>
                            <a:spcAft>
                              <a:spcPts val="0"/>
                            </a:spcAft>
                          </a:pPr>
                          <a14:m>
                            <m:oMathPara xmlns:m="http://schemas.openxmlformats.org/officeDocument/2006/math">
                              <m:oMathParaPr>
                                <m:jc m:val="centerGroup"/>
                              </m:oMathParaPr>
                              <m:oMath xmlns:m="http://schemas.openxmlformats.org/officeDocument/2006/math">
                                <m:f>
                                  <m:fPr>
                                    <m:ctrlPr>
                                      <a:rPr lang="en-US" sz="2000" b="1" i="1">
                                        <a:solidFill>
                                          <a:srgbClr val="FF0000"/>
                                        </a:solidFill>
                                        <a:effectLst/>
                                        <a:latin typeface="Cambria Math"/>
                                        <a:ea typeface="Calibri"/>
                                        <a:cs typeface="Times New Roman"/>
                                      </a:rPr>
                                    </m:ctrlPr>
                                  </m:fPr>
                                  <m:num>
                                    <m:r>
                                      <a:rPr lang="en-US" sz="2000" b="1" i="1">
                                        <a:effectLst/>
                                        <a:latin typeface="Cambria Math"/>
                                        <a:ea typeface="Calibri"/>
                                        <a:cs typeface="Times New Roman"/>
                                      </a:rPr>
                                      <m:t>𝟑𝟓</m:t>
                                    </m:r>
                                  </m:num>
                                  <m:den>
                                    <m:r>
                                      <a:rPr lang="en-US" sz="2000" b="1" i="1">
                                        <a:solidFill>
                                          <a:srgbClr val="FF0000"/>
                                        </a:solidFill>
                                        <a:effectLst/>
                                        <a:latin typeface="Cambria Math"/>
                                        <a:ea typeface="Calibri"/>
                                        <a:cs typeface="Times New Roman"/>
                                      </a:rPr>
                                      <m:t>𝟕</m:t>
                                    </m:r>
                                  </m:den>
                                </m:f>
                                <m:r>
                                  <a:rPr lang="en-US" sz="2000" b="1" i="1">
                                    <a:effectLst/>
                                    <a:latin typeface="Cambria Math"/>
                                    <a:ea typeface="Calibri"/>
                                    <a:cs typeface="Times New Roman"/>
                                  </a:rPr>
                                  <m:t>&gt;</m:t>
                                </m:r>
                                <m:f>
                                  <m:fPr>
                                    <m:ctrlPr>
                                      <a:rPr lang="en-US" sz="2000" b="1" i="1">
                                        <a:solidFill>
                                          <a:srgbClr val="FF0000"/>
                                        </a:solidFill>
                                        <a:effectLst/>
                                        <a:latin typeface="Cambria Math"/>
                                        <a:ea typeface="Calibri"/>
                                        <a:cs typeface="Times New Roman"/>
                                      </a:rPr>
                                    </m:ctrlPr>
                                  </m:fPr>
                                  <m:num>
                                    <m:r>
                                      <a:rPr lang="en-US" sz="2000" b="1" i="1">
                                        <a:effectLst/>
                                        <a:latin typeface="Cambria Math"/>
                                        <a:ea typeface="Calibri"/>
                                        <a:cs typeface="Times New Roman"/>
                                      </a:rPr>
                                      <m:t>𝟕</m:t>
                                    </m:r>
                                    <m:r>
                                      <a:rPr lang="en-US" sz="2000" b="1" i="1">
                                        <a:effectLst/>
                                        <a:latin typeface="Cambria Math"/>
                                        <a:ea typeface="Calibri"/>
                                        <a:cs typeface="Times New Roman"/>
                                      </a:rPr>
                                      <m:t>𝒙</m:t>
                                    </m:r>
                                  </m:num>
                                  <m:den>
                                    <m:r>
                                      <a:rPr lang="en-US" sz="2000" b="1" i="1">
                                        <a:solidFill>
                                          <a:srgbClr val="FF0000"/>
                                        </a:solidFill>
                                        <a:effectLst/>
                                        <a:latin typeface="Cambria Math"/>
                                        <a:ea typeface="Calibri"/>
                                        <a:cs typeface="Times New Roman"/>
                                      </a:rPr>
                                      <m:t>𝟕</m:t>
                                    </m:r>
                                  </m:den>
                                </m:f>
                              </m:oMath>
                            </m:oMathPara>
                          </a14:m>
                          <a:endParaRPr lang="en-US" sz="2000" dirty="0">
                            <a:effectLst/>
                            <a:latin typeface="Calibri"/>
                            <a:ea typeface="Calibri"/>
                            <a:cs typeface="Times New Roman"/>
                          </a:endParaRPr>
                        </a:p>
                      </a:txBody>
                      <a:tcPr marL="68580" marR="68580" marT="0" marB="0">
                        <a:lnL>
                          <a:noFill/>
                        </a:lnL>
                        <a:lnR>
                          <a:noFill/>
                        </a:lnR>
                        <a:lnT>
                          <a:noFill/>
                        </a:lnT>
                        <a:lnB>
                          <a:noFill/>
                        </a:lnB>
                      </a:tcPr>
                    </a:tc>
                    <a:tc>
                      <a:txBody>
                        <a:bodyPr/>
                        <a:lstStyle/>
                        <a:p>
                          <a:pPr marL="0" marR="0" algn="just">
                            <a:spcBef>
                              <a:spcPts val="0"/>
                            </a:spcBef>
                            <a:spcAft>
                              <a:spcPts val="0"/>
                            </a:spcAft>
                          </a:pPr>
                          <a14:m>
                            <m:oMathPara xmlns:m="http://schemas.openxmlformats.org/officeDocument/2006/math">
                              <m:oMathParaPr>
                                <m:jc m:val="centerGroup"/>
                              </m:oMathParaPr>
                              <m:oMath xmlns:m="http://schemas.openxmlformats.org/officeDocument/2006/math">
                                <m:f>
                                  <m:fPr>
                                    <m:ctrlPr>
                                      <a:rPr lang="en-US" sz="2000" b="1" i="1">
                                        <a:solidFill>
                                          <a:srgbClr val="FF0000"/>
                                        </a:solidFill>
                                        <a:effectLst/>
                                        <a:latin typeface="Cambria Math"/>
                                        <a:ea typeface="Calibri"/>
                                        <a:cs typeface="Times New Roman"/>
                                      </a:rPr>
                                    </m:ctrlPr>
                                  </m:fPr>
                                  <m:num>
                                    <m:r>
                                      <a:rPr lang="en-US" sz="2000" b="1" i="1">
                                        <a:effectLst/>
                                        <a:latin typeface="Cambria Math"/>
                                        <a:ea typeface="Calibri"/>
                                        <a:cs typeface="Times New Roman"/>
                                      </a:rPr>
                                      <m:t>𝟕</m:t>
                                    </m:r>
                                    <m:r>
                                      <a:rPr lang="en-US" sz="2000" b="1" i="1">
                                        <a:effectLst/>
                                        <a:latin typeface="Cambria Math"/>
                                        <a:ea typeface="Calibri"/>
                                        <a:cs typeface="Times New Roman"/>
                                      </a:rPr>
                                      <m:t>𝒙</m:t>
                                    </m:r>
                                  </m:num>
                                  <m:den>
                                    <m:r>
                                      <a:rPr lang="en-US" sz="2000" b="1" i="1">
                                        <a:solidFill>
                                          <a:srgbClr val="FF0000"/>
                                        </a:solidFill>
                                        <a:effectLst/>
                                        <a:latin typeface="Cambria Math"/>
                                        <a:ea typeface="Calibri"/>
                                        <a:cs typeface="Times New Roman"/>
                                      </a:rPr>
                                      <m:t>𝟕</m:t>
                                    </m:r>
                                  </m:den>
                                </m:f>
                                <m:r>
                                  <a:rPr lang="en-US" sz="2000" b="1" i="1">
                                    <a:effectLst/>
                                    <a:latin typeface="Cambria Math"/>
                                    <a:ea typeface="Calibri"/>
                                    <a:cs typeface="Times New Roman"/>
                                  </a:rPr>
                                  <m:t>&gt;</m:t>
                                </m:r>
                                <m:f>
                                  <m:fPr>
                                    <m:ctrlPr>
                                      <a:rPr lang="en-US" sz="2000" b="1" i="1">
                                        <a:solidFill>
                                          <a:srgbClr val="FF0000"/>
                                        </a:solidFill>
                                        <a:effectLst/>
                                        <a:latin typeface="Cambria Math"/>
                                        <a:ea typeface="Calibri"/>
                                        <a:cs typeface="Times New Roman"/>
                                      </a:rPr>
                                    </m:ctrlPr>
                                  </m:fPr>
                                  <m:num>
                                    <m:r>
                                      <a:rPr lang="en-US" sz="2000" b="1" i="1">
                                        <a:effectLst/>
                                        <a:latin typeface="Cambria Math"/>
                                        <a:ea typeface="Calibri"/>
                                        <a:cs typeface="Times New Roman"/>
                                      </a:rPr>
                                      <m:t>𝟏𝟒</m:t>
                                    </m:r>
                                  </m:num>
                                  <m:den>
                                    <m:r>
                                      <a:rPr lang="en-US" sz="2000" b="1" i="1">
                                        <a:solidFill>
                                          <a:srgbClr val="FF0000"/>
                                        </a:solidFill>
                                        <a:effectLst/>
                                        <a:latin typeface="Cambria Math"/>
                                        <a:ea typeface="Calibri"/>
                                        <a:cs typeface="Times New Roman"/>
                                      </a:rPr>
                                      <m:t>𝟕</m:t>
                                    </m:r>
                                  </m:den>
                                </m:f>
                              </m:oMath>
                            </m:oMathPara>
                          </a14:m>
                          <a:endParaRPr lang="en-US" sz="2000">
                            <a:effectLst/>
                            <a:latin typeface="Calibri"/>
                            <a:ea typeface="Calibri"/>
                            <a:cs typeface="Times New Roman"/>
                          </a:endParaRPr>
                        </a:p>
                      </a:txBody>
                      <a:tcPr marL="68580" marR="68580" marT="0" marB="0">
                        <a:lnL>
                          <a:noFill/>
                        </a:lnL>
                        <a:lnR>
                          <a:noFill/>
                        </a:lnR>
                        <a:lnT>
                          <a:noFill/>
                        </a:lnT>
                        <a:lnB>
                          <a:noFill/>
                        </a:lnB>
                      </a:tcPr>
                    </a:tc>
                  </a:tr>
                  <a:tr h="457200">
                    <a:tc>
                      <a:txBody>
                        <a:bodyPr/>
                        <a:lstStyle/>
                        <a:p>
                          <a:pPr marL="0" marR="0" lvl="0" indent="0">
                            <a:spcBef>
                              <a:spcPts val="0"/>
                            </a:spcBef>
                            <a:spcAft>
                              <a:spcPts val="0"/>
                            </a:spcAft>
                            <a:buFont typeface="+mj-lt"/>
                            <a:buNone/>
                          </a:pPr>
                          <a:endParaRPr lang="en-US" sz="2000" dirty="0">
                            <a:effectLst/>
                            <a:latin typeface="Calibri"/>
                            <a:ea typeface="Calibri"/>
                            <a:cs typeface="Times New Roman"/>
                          </a:endParaRPr>
                        </a:p>
                      </a:txBody>
                      <a:tcPr marL="68580" marR="68580" marT="0" marB="0">
                        <a:lnL>
                          <a:noFill/>
                        </a:lnL>
                        <a:lnR>
                          <a:noFill/>
                        </a:lnR>
                        <a:lnT>
                          <a:noFill/>
                        </a:lnT>
                        <a:lnB>
                          <a:noFill/>
                        </a:lnB>
                      </a:tcPr>
                    </a:tc>
                    <a:tc>
                      <a:txBody>
                        <a:bodyPr/>
                        <a:lstStyle/>
                        <a:p>
                          <a:pPr marL="0" marR="0" algn="just">
                            <a:spcBef>
                              <a:spcPts val="0"/>
                            </a:spcBef>
                            <a:spcAft>
                              <a:spcPts val="0"/>
                            </a:spcAft>
                          </a:pPr>
                          <a:r>
                            <a:rPr lang="en-US" sz="2000" b="1">
                              <a:effectLst/>
                              <a:latin typeface="Calibri"/>
                              <a:ea typeface="Calibri"/>
                              <a:cs typeface="Times New Roman"/>
                            </a:rPr>
                            <a:t> </a:t>
                          </a:r>
                          <a:endParaRPr lang="en-US" sz="2000">
                            <a:effectLst/>
                            <a:latin typeface="Calibri"/>
                            <a:ea typeface="Calibri"/>
                            <a:cs typeface="Times New Roman"/>
                          </a:endParaRPr>
                        </a:p>
                      </a:txBody>
                      <a:tcPr marL="68580" marR="68580" marT="0" marB="0">
                        <a:lnL>
                          <a:noFill/>
                        </a:lnL>
                        <a:lnR>
                          <a:noFill/>
                        </a:lnR>
                        <a:lnT>
                          <a:noFill/>
                        </a:lnT>
                        <a:lnB>
                          <a:noFill/>
                        </a:lnB>
                      </a:tcPr>
                    </a:tc>
                    <a:tc>
                      <a:txBody>
                        <a:bodyPr/>
                        <a:lstStyle/>
                        <a:p>
                          <a:pPr marL="0" marR="0" algn="just">
                            <a:spcBef>
                              <a:spcPts val="0"/>
                            </a:spcBef>
                            <a:spcAft>
                              <a:spcPts val="0"/>
                            </a:spcAft>
                          </a:pPr>
                          <a14:m>
                            <m:oMathPara xmlns:m="http://schemas.openxmlformats.org/officeDocument/2006/math">
                              <m:oMathParaPr>
                                <m:jc m:val="centerGroup"/>
                              </m:oMathParaPr>
                              <m:oMath xmlns:m="http://schemas.openxmlformats.org/officeDocument/2006/math">
                                <m:r>
                                  <a:rPr lang="en-US" sz="2000" b="1" i="1">
                                    <a:effectLst/>
                                    <a:latin typeface="Cambria Math"/>
                                    <a:ea typeface="Calibri"/>
                                    <a:cs typeface="Times New Roman"/>
                                  </a:rPr>
                                  <m:t>𝟓</m:t>
                                </m:r>
                                <m:r>
                                  <a:rPr lang="en-US" sz="2000" b="1" i="1">
                                    <a:effectLst/>
                                    <a:latin typeface="Cambria Math"/>
                                    <a:ea typeface="Calibri"/>
                                    <a:cs typeface="Times New Roman"/>
                                  </a:rPr>
                                  <m:t>&gt;</m:t>
                                </m:r>
                                <m:r>
                                  <a:rPr lang="en-US" sz="2000" b="1" i="1">
                                    <a:effectLst/>
                                    <a:latin typeface="Cambria Math"/>
                                    <a:ea typeface="Calibri"/>
                                    <a:cs typeface="Times New Roman"/>
                                  </a:rPr>
                                  <m:t>𝒙</m:t>
                                </m:r>
                              </m:oMath>
                            </m:oMathPara>
                          </a14:m>
                          <a:endParaRPr lang="en-US" sz="2000">
                            <a:effectLst/>
                            <a:latin typeface="Calibri"/>
                            <a:ea typeface="Calibri"/>
                            <a:cs typeface="Times New Roman"/>
                          </a:endParaRPr>
                        </a:p>
                      </a:txBody>
                      <a:tcPr marL="68580" marR="68580" marT="0" marB="0">
                        <a:lnL>
                          <a:noFill/>
                        </a:lnL>
                        <a:lnR>
                          <a:noFill/>
                        </a:lnR>
                        <a:lnT>
                          <a:noFill/>
                        </a:lnT>
                        <a:lnB>
                          <a:noFill/>
                        </a:lnB>
                      </a:tcPr>
                    </a:tc>
                    <a:tc>
                      <a:txBody>
                        <a:bodyPr/>
                        <a:lstStyle/>
                        <a:p>
                          <a:pPr marL="0" marR="0" algn="just">
                            <a:spcBef>
                              <a:spcPts val="0"/>
                            </a:spcBef>
                            <a:spcAft>
                              <a:spcPts val="0"/>
                            </a:spcAft>
                          </a:pPr>
                          <a14:m>
                            <m:oMathPara xmlns:m="http://schemas.openxmlformats.org/officeDocument/2006/math">
                              <m:oMathParaPr>
                                <m:jc m:val="centerGroup"/>
                              </m:oMathParaPr>
                              <m:oMath xmlns:m="http://schemas.openxmlformats.org/officeDocument/2006/math">
                                <m:r>
                                  <a:rPr lang="en-US" sz="2000" b="1" i="1">
                                    <a:effectLst/>
                                    <a:latin typeface="Cambria Math"/>
                                    <a:ea typeface="Calibri"/>
                                    <a:cs typeface="Times New Roman"/>
                                  </a:rPr>
                                  <m:t>𝒙</m:t>
                                </m:r>
                                <m:r>
                                  <a:rPr lang="en-US" sz="2000" b="1" i="1">
                                    <a:effectLst/>
                                    <a:latin typeface="Cambria Math"/>
                                    <a:ea typeface="Calibri"/>
                                    <a:cs typeface="Times New Roman"/>
                                  </a:rPr>
                                  <m:t>&gt;</m:t>
                                </m:r>
                                <m:r>
                                  <a:rPr lang="en-US" sz="2000" b="1" i="1">
                                    <a:effectLst/>
                                    <a:latin typeface="Cambria Math"/>
                                    <a:ea typeface="Calibri"/>
                                    <a:cs typeface="Times New Roman"/>
                                  </a:rPr>
                                  <m:t>𝟐</m:t>
                                </m:r>
                              </m:oMath>
                            </m:oMathPara>
                          </a14:m>
                          <a:endParaRPr lang="en-US" sz="2000">
                            <a:effectLst/>
                            <a:latin typeface="Calibri"/>
                            <a:ea typeface="Calibri"/>
                            <a:cs typeface="Times New Roman"/>
                          </a:endParaRPr>
                        </a:p>
                      </a:txBody>
                      <a:tcPr marL="68580" marR="68580" marT="0" marB="0">
                        <a:lnL>
                          <a:noFill/>
                        </a:lnL>
                        <a:lnR>
                          <a:noFill/>
                        </a:lnR>
                        <a:lnT>
                          <a:noFill/>
                        </a:lnT>
                        <a:lnB>
                          <a:noFill/>
                        </a:lnB>
                      </a:tcPr>
                    </a:tc>
                  </a:tr>
                  <a:tr h="457200">
                    <a:tc>
                      <a:txBody>
                        <a:bodyPr/>
                        <a:lstStyle/>
                        <a:p>
                          <a:pPr marL="0" marR="0" lvl="0" indent="0">
                            <a:spcBef>
                              <a:spcPts val="0"/>
                            </a:spcBef>
                            <a:spcAft>
                              <a:spcPts val="0"/>
                            </a:spcAft>
                            <a:buFont typeface="+mj-lt"/>
                            <a:buNone/>
                          </a:pPr>
                          <a:endParaRPr lang="en-US" sz="2000" dirty="0">
                            <a:effectLst/>
                            <a:latin typeface="Calibri"/>
                            <a:ea typeface="Calibri"/>
                            <a:cs typeface="Times New Roman"/>
                          </a:endParaRPr>
                        </a:p>
                      </a:txBody>
                      <a:tcPr marL="68580" marR="68580" marT="0" marB="0">
                        <a:lnL>
                          <a:noFill/>
                        </a:lnL>
                        <a:lnR>
                          <a:noFill/>
                        </a:lnR>
                        <a:lnT>
                          <a:noFill/>
                        </a:lnT>
                        <a:lnB>
                          <a:noFill/>
                        </a:lnB>
                      </a:tcPr>
                    </a:tc>
                    <a:tc>
                      <a:txBody>
                        <a:bodyPr/>
                        <a:lstStyle/>
                        <a:p>
                          <a:pPr marL="0" marR="0" algn="just">
                            <a:spcBef>
                              <a:spcPts val="0"/>
                            </a:spcBef>
                            <a:spcAft>
                              <a:spcPts val="0"/>
                            </a:spcAft>
                          </a:pPr>
                          <a:r>
                            <a:rPr lang="en-US" sz="2000" b="1">
                              <a:effectLst/>
                              <a:latin typeface="Calibri"/>
                              <a:ea typeface="Calibri"/>
                              <a:cs typeface="Times New Roman"/>
                            </a:rPr>
                            <a:t> </a:t>
                          </a:r>
                          <a:endParaRPr lang="en-US" sz="2000">
                            <a:effectLst/>
                            <a:latin typeface="Calibri"/>
                            <a:ea typeface="Calibri"/>
                            <a:cs typeface="Times New Roman"/>
                          </a:endParaRPr>
                        </a:p>
                      </a:txBody>
                      <a:tcPr marL="68580" marR="68580" marT="0" marB="0">
                        <a:lnL>
                          <a:noFill/>
                        </a:lnL>
                        <a:lnR>
                          <a:noFill/>
                        </a:lnR>
                        <a:lnT>
                          <a:noFill/>
                        </a:lnT>
                        <a:lnB>
                          <a:noFill/>
                        </a:lnB>
                      </a:tcPr>
                    </a:tc>
                    <a:tc>
                      <a:txBody>
                        <a:bodyPr/>
                        <a:lstStyle/>
                        <a:p>
                          <a:pPr marL="0" marR="0" algn="just">
                            <a:spcBef>
                              <a:spcPts val="0"/>
                            </a:spcBef>
                            <a:spcAft>
                              <a:spcPts val="0"/>
                            </a:spcAft>
                          </a:pPr>
                          <a14:m>
                            <m:oMathPara xmlns:m="http://schemas.openxmlformats.org/officeDocument/2006/math">
                              <m:oMathParaPr>
                                <m:jc m:val="centerGroup"/>
                              </m:oMathParaPr>
                              <m:oMath xmlns:m="http://schemas.openxmlformats.org/officeDocument/2006/math">
                                <m:d>
                                  <m:dPr>
                                    <m:begChr m:val="{"/>
                                    <m:endChr m:val="}"/>
                                    <m:ctrlPr>
                                      <a:rPr lang="en-US" sz="2000" b="1" i="1">
                                        <a:effectLst/>
                                        <a:latin typeface="Cambria Math"/>
                                        <a:ea typeface="Calibri"/>
                                        <a:cs typeface="Times New Roman"/>
                                      </a:rPr>
                                    </m:ctrlPr>
                                  </m:dPr>
                                  <m:e>
                                    <m:r>
                                      <a:rPr lang="en-US" sz="2000" b="1" i="1">
                                        <a:effectLst/>
                                        <a:latin typeface="Cambria Math"/>
                                        <a:ea typeface="Calibri"/>
                                        <a:cs typeface="Times New Roman"/>
                                      </a:rPr>
                                      <m:t>𝒙</m:t>
                                    </m:r>
                                    <m:r>
                                      <a:rPr lang="en-US" sz="2000" b="1" i="1">
                                        <a:effectLst/>
                                        <a:latin typeface="Cambria Math"/>
                                        <a:ea typeface="Calibri"/>
                                        <a:cs typeface="Times New Roman"/>
                                      </a:rPr>
                                      <m:t>|</m:t>
                                    </m:r>
                                    <m:r>
                                      <a:rPr lang="en-US" sz="2000" b="1" i="1">
                                        <a:effectLst/>
                                        <a:latin typeface="Cambria Math"/>
                                        <a:ea typeface="Calibri"/>
                                        <a:cs typeface="Times New Roman"/>
                                      </a:rPr>
                                      <m:t>𝒙</m:t>
                                    </m:r>
                                    <m:r>
                                      <a:rPr lang="en-US" sz="2000" b="1" i="1">
                                        <a:effectLst/>
                                        <a:latin typeface="Cambria Math"/>
                                        <a:ea typeface="Calibri"/>
                                        <a:cs typeface="Times New Roman"/>
                                      </a:rPr>
                                      <m:t>&lt;</m:t>
                                    </m:r>
                                    <m:r>
                                      <a:rPr lang="en-US" sz="2000" b="1" i="1">
                                        <a:effectLst/>
                                        <a:latin typeface="Cambria Math"/>
                                        <a:ea typeface="Calibri"/>
                                        <a:cs typeface="Times New Roman"/>
                                      </a:rPr>
                                      <m:t>𝟓</m:t>
                                    </m:r>
                                  </m:e>
                                </m:d>
                              </m:oMath>
                            </m:oMathPara>
                          </a14:m>
                          <a:endParaRPr lang="en-US" sz="2000">
                            <a:effectLst/>
                            <a:latin typeface="Calibri"/>
                            <a:ea typeface="Calibri"/>
                            <a:cs typeface="Times New Roman"/>
                          </a:endParaRPr>
                        </a:p>
                      </a:txBody>
                      <a:tcPr marL="68580" marR="68580" marT="0" marB="0">
                        <a:lnL>
                          <a:noFill/>
                        </a:lnL>
                        <a:lnR>
                          <a:noFill/>
                        </a:lnR>
                        <a:lnT>
                          <a:noFill/>
                        </a:lnT>
                        <a:lnB>
                          <a:noFill/>
                        </a:lnB>
                      </a:tcPr>
                    </a:tc>
                    <a:tc>
                      <a:txBody>
                        <a:bodyPr/>
                        <a:lstStyle/>
                        <a:p>
                          <a:pPr marL="0" marR="0" algn="just">
                            <a:spcBef>
                              <a:spcPts val="0"/>
                            </a:spcBef>
                            <a:spcAft>
                              <a:spcPts val="0"/>
                            </a:spcAft>
                          </a:pPr>
                          <a14:m>
                            <m:oMathPara xmlns:m="http://schemas.openxmlformats.org/officeDocument/2006/math">
                              <m:oMathParaPr>
                                <m:jc m:val="centerGroup"/>
                              </m:oMathParaPr>
                              <m:oMath xmlns:m="http://schemas.openxmlformats.org/officeDocument/2006/math">
                                <m:d>
                                  <m:dPr>
                                    <m:begChr m:val="{"/>
                                    <m:endChr m:val="}"/>
                                    <m:ctrlPr>
                                      <a:rPr lang="en-US" sz="2000" b="1" i="1">
                                        <a:effectLst/>
                                        <a:latin typeface="Cambria Math"/>
                                        <a:ea typeface="Calibri"/>
                                        <a:cs typeface="Times New Roman"/>
                                      </a:rPr>
                                    </m:ctrlPr>
                                  </m:dPr>
                                  <m:e>
                                    <m:r>
                                      <a:rPr lang="en-US" sz="2000" b="1" i="1">
                                        <a:effectLst/>
                                        <a:latin typeface="Cambria Math"/>
                                        <a:ea typeface="Calibri"/>
                                        <a:cs typeface="Times New Roman"/>
                                      </a:rPr>
                                      <m:t>𝒙</m:t>
                                    </m:r>
                                    <m:r>
                                      <a:rPr lang="en-US" sz="2000" b="1" i="1">
                                        <a:effectLst/>
                                        <a:latin typeface="Cambria Math"/>
                                        <a:ea typeface="Calibri"/>
                                        <a:cs typeface="Times New Roman"/>
                                      </a:rPr>
                                      <m:t>|</m:t>
                                    </m:r>
                                    <m:r>
                                      <a:rPr lang="en-US" sz="2000" b="1" i="1">
                                        <a:effectLst/>
                                        <a:latin typeface="Cambria Math"/>
                                        <a:ea typeface="Calibri"/>
                                        <a:cs typeface="Times New Roman"/>
                                      </a:rPr>
                                      <m:t>𝒙</m:t>
                                    </m:r>
                                    <m:r>
                                      <a:rPr lang="en-US" sz="2000" b="1" i="1">
                                        <a:effectLst/>
                                        <a:latin typeface="Cambria Math"/>
                                        <a:ea typeface="Calibri"/>
                                        <a:cs typeface="Times New Roman"/>
                                      </a:rPr>
                                      <m:t>&gt;</m:t>
                                    </m:r>
                                    <m:r>
                                      <a:rPr lang="en-US" sz="2000" b="1" i="1">
                                        <a:effectLst/>
                                        <a:latin typeface="Cambria Math"/>
                                        <a:ea typeface="Calibri"/>
                                        <a:cs typeface="Times New Roman"/>
                                      </a:rPr>
                                      <m:t>𝟐</m:t>
                                    </m:r>
                                  </m:e>
                                </m:d>
                              </m:oMath>
                            </m:oMathPara>
                          </a14:m>
                          <a:endParaRPr lang="en-US" sz="2000" dirty="0">
                            <a:effectLst/>
                            <a:latin typeface="Calibri"/>
                            <a:ea typeface="Calibri"/>
                            <a:cs typeface="Times New Roman"/>
                          </a:endParaRPr>
                        </a:p>
                      </a:txBody>
                      <a:tcPr marL="68580" marR="68580" marT="0" marB="0">
                        <a:lnL>
                          <a:noFill/>
                        </a:lnL>
                        <a:lnR>
                          <a:noFill/>
                        </a:lnR>
                        <a:lnT>
                          <a:noFill/>
                        </a:lnT>
                        <a:lnB>
                          <a:noFill/>
                        </a:lnB>
                      </a:tcPr>
                    </a:tc>
                  </a:tr>
                  <a:tr h="457200">
                    <a:tc>
                      <a:txBody>
                        <a:bodyPr/>
                        <a:lstStyle/>
                        <a:p>
                          <a:pPr marL="0" marR="0" lvl="0" indent="0">
                            <a:spcBef>
                              <a:spcPts val="0"/>
                            </a:spcBef>
                            <a:spcAft>
                              <a:spcPts val="0"/>
                            </a:spcAft>
                            <a:buFont typeface="+mj-lt"/>
                            <a:buNone/>
                          </a:pPr>
                          <a:endParaRPr lang="en-US" sz="2000" dirty="0">
                            <a:effectLst/>
                            <a:latin typeface="Calibri"/>
                            <a:ea typeface="Calibri"/>
                            <a:cs typeface="Times New Roman"/>
                          </a:endParaRPr>
                        </a:p>
                      </a:txBody>
                      <a:tcPr marL="68580" marR="68580" marT="0" marB="0">
                        <a:lnL>
                          <a:noFill/>
                        </a:lnL>
                        <a:lnR>
                          <a:noFill/>
                        </a:lnR>
                        <a:lnT>
                          <a:noFill/>
                        </a:lnT>
                        <a:lnB>
                          <a:noFill/>
                        </a:lnB>
                      </a:tcPr>
                    </a:tc>
                    <a:tc>
                      <a:txBody>
                        <a:bodyPr/>
                        <a:lstStyle/>
                        <a:p>
                          <a:pPr marL="0" marR="0" algn="just">
                            <a:spcBef>
                              <a:spcPts val="0"/>
                            </a:spcBef>
                            <a:spcAft>
                              <a:spcPts val="0"/>
                            </a:spcAft>
                          </a:pPr>
                          <a:endParaRPr lang="en-US" sz="1100" dirty="0">
                            <a:effectLst/>
                            <a:latin typeface="Calibri"/>
                            <a:ea typeface="Calibri"/>
                            <a:cs typeface="Times New Roman"/>
                          </a:endParaRPr>
                        </a:p>
                      </a:txBody>
                      <a:tcPr marL="68580" marR="68580" marT="0" marB="0">
                        <a:lnL>
                          <a:noFill/>
                        </a:lnL>
                        <a:lnR>
                          <a:noFill/>
                        </a:lnR>
                        <a:lnT>
                          <a:noFill/>
                        </a:lnT>
                        <a:lnB>
                          <a:noFill/>
                        </a:lnB>
                      </a:tcPr>
                    </a:tc>
                    <a:tc>
                      <a:txBody>
                        <a:bodyPr/>
                        <a:lstStyle/>
                        <a:p>
                          <a:pPr marL="0" marR="0" algn="just">
                            <a:spcBef>
                              <a:spcPts val="0"/>
                            </a:spcBef>
                            <a:spcAft>
                              <a:spcPts val="0"/>
                            </a:spcAft>
                          </a:pPr>
                          <a:endParaRPr lang="en-US" sz="1100" dirty="0">
                            <a:effectLst/>
                            <a:latin typeface="Calibri"/>
                            <a:ea typeface="Calibri"/>
                            <a:cs typeface="Times New Roman"/>
                          </a:endParaRPr>
                        </a:p>
                      </a:txBody>
                      <a:tcPr marL="68580" marR="68580" marT="0" marB="0">
                        <a:lnL>
                          <a:noFill/>
                        </a:lnL>
                        <a:lnR>
                          <a:noFill/>
                        </a:lnR>
                        <a:lnT>
                          <a:noFill/>
                        </a:lnT>
                        <a:lnB>
                          <a:noFill/>
                        </a:lnB>
                      </a:tcPr>
                    </a:tc>
                    <a:tc>
                      <a:txBody>
                        <a:bodyPr/>
                        <a:lstStyle/>
                        <a:p>
                          <a:pPr marL="0" marR="0" algn="just">
                            <a:spcBef>
                              <a:spcPts val="0"/>
                            </a:spcBef>
                            <a:spcAft>
                              <a:spcPts val="0"/>
                            </a:spcAft>
                          </a:pPr>
                          <a:endParaRPr lang="en-US" sz="1100" dirty="0">
                            <a:effectLst/>
                            <a:latin typeface="Calibri"/>
                            <a:ea typeface="Calibri"/>
                            <a:cs typeface="Times New Roman"/>
                          </a:endParaRPr>
                        </a:p>
                      </a:txBody>
                      <a:tcPr marL="68580" marR="68580" marT="0" marB="0">
                        <a:lnL>
                          <a:noFill/>
                        </a:lnL>
                        <a:lnR>
                          <a:noFill/>
                        </a:lnR>
                        <a:lnT>
                          <a:noFill/>
                        </a:lnT>
                        <a:lnB>
                          <a:noFill/>
                        </a:lnB>
                      </a:tcPr>
                    </a:tc>
                  </a:tr>
                  <a:tr h="457200">
                    <a:tc>
                      <a:txBody>
                        <a:bodyPr/>
                        <a:lstStyle/>
                        <a:p>
                          <a:pPr marL="0" marR="0" lvl="0" indent="0">
                            <a:spcBef>
                              <a:spcPts val="0"/>
                            </a:spcBef>
                            <a:spcAft>
                              <a:spcPts val="0"/>
                            </a:spcAft>
                            <a:buFont typeface="+mj-lt"/>
                            <a:buNone/>
                          </a:pPr>
                          <a:endParaRPr lang="en-US" sz="2000" dirty="0">
                            <a:effectLst/>
                            <a:latin typeface="Calibri"/>
                            <a:ea typeface="Calibri"/>
                            <a:cs typeface="Times New Roman"/>
                          </a:endParaRPr>
                        </a:p>
                      </a:txBody>
                      <a:tcPr marL="68580" marR="68580" marT="0" marB="0">
                        <a:lnL>
                          <a:noFill/>
                        </a:lnL>
                        <a:lnR>
                          <a:noFill/>
                        </a:lnR>
                        <a:lnT>
                          <a:noFill/>
                        </a:lnT>
                        <a:lnB>
                          <a:noFill/>
                        </a:lnB>
                      </a:tcPr>
                    </a:tc>
                    <a:tc>
                      <a:txBody>
                        <a:bodyPr/>
                        <a:lstStyle/>
                        <a:p>
                          <a:pPr marL="0" marR="0">
                            <a:spcBef>
                              <a:spcPts val="0"/>
                            </a:spcBef>
                            <a:spcAft>
                              <a:spcPts val="0"/>
                            </a:spcAft>
                          </a:pPr>
                          <a:endParaRPr lang="en-US" sz="2000" dirty="0">
                            <a:effectLst/>
                            <a:latin typeface="Calibri"/>
                            <a:ea typeface="Calibri"/>
                            <a:cs typeface="Times New Roman"/>
                          </a:endParaRPr>
                        </a:p>
                      </a:txBody>
                      <a:tcPr marL="68580" marR="68580" marT="0" marB="0">
                        <a:lnL>
                          <a:noFill/>
                        </a:lnL>
                        <a:lnR>
                          <a:noFill/>
                        </a:lnR>
                        <a:lnT>
                          <a:noFill/>
                        </a:lnT>
                        <a:lnB>
                          <a:noFill/>
                        </a:lnB>
                      </a:tcPr>
                    </a:tc>
                    <a:tc>
                      <a:txBody>
                        <a:bodyPr/>
                        <a:lstStyle/>
                        <a:p>
                          <a:pPr marL="0" marR="0">
                            <a:spcBef>
                              <a:spcPts val="0"/>
                            </a:spcBef>
                            <a:spcAft>
                              <a:spcPts val="0"/>
                            </a:spcAft>
                          </a:pPr>
                          <a:endParaRPr lang="en-US" sz="2000" dirty="0">
                            <a:effectLst/>
                            <a:latin typeface="Calibri"/>
                            <a:ea typeface="Calibri"/>
                            <a:cs typeface="Times New Roman"/>
                          </a:endParaRPr>
                        </a:p>
                      </a:txBody>
                      <a:tcPr marL="68580" marR="68580" marT="0" marB="0">
                        <a:lnL>
                          <a:noFill/>
                        </a:lnL>
                        <a:lnR>
                          <a:noFill/>
                        </a:lnR>
                        <a:lnT>
                          <a:noFill/>
                        </a:lnT>
                        <a:lnB>
                          <a:noFill/>
                        </a:lnB>
                      </a:tcPr>
                    </a:tc>
                    <a:tc>
                      <a:txBody>
                        <a:bodyPr/>
                        <a:lstStyle/>
                        <a:p>
                          <a:pPr marL="0" marR="0">
                            <a:spcBef>
                              <a:spcPts val="0"/>
                            </a:spcBef>
                            <a:spcAft>
                              <a:spcPts val="0"/>
                            </a:spcAft>
                          </a:pPr>
                          <a:endParaRPr lang="en-US" sz="2000" dirty="0">
                            <a:effectLst/>
                            <a:latin typeface="Calibri"/>
                            <a:ea typeface="Calibri"/>
                            <a:cs typeface="Times New Roman"/>
                          </a:endParaRPr>
                        </a:p>
                      </a:txBody>
                      <a:tcPr marL="68580" marR="68580" marT="0" marB="0">
                        <a:lnL>
                          <a:noFill/>
                        </a:lnL>
                        <a:lnR>
                          <a:noFill/>
                        </a:lnR>
                        <a:lnT>
                          <a:noFill/>
                        </a:lnT>
                        <a:lnB>
                          <a:noFill/>
                        </a:lnB>
                      </a:tcPr>
                    </a:tc>
                  </a:tr>
                </a:tbl>
              </a:graphicData>
            </a:graphic>
          </p:graphicFrame>
        </mc:Choice>
        <mc:Fallback>
          <p:graphicFrame>
            <p:nvGraphicFramePr>
              <p:cNvPr id="8" name="Table 7"/>
              <p:cNvGraphicFramePr>
                <a:graphicFrameLocks noGrp="1"/>
              </p:cNvGraphicFramePr>
              <p:nvPr>
                <p:extLst>
                  <p:ext uri="{D42A27DB-BD31-4B8C-83A1-F6EECF244321}">
                    <p14:modId xmlns:p14="http://schemas.microsoft.com/office/powerpoint/2010/main" val="1615004745"/>
                  </p:ext>
                </p:extLst>
              </p:nvPr>
            </p:nvGraphicFramePr>
            <p:xfrm>
              <a:off x="304800" y="1123950"/>
              <a:ext cx="8595360" cy="3931920"/>
            </p:xfrm>
            <a:graphic>
              <a:graphicData uri="http://schemas.openxmlformats.org/drawingml/2006/table">
                <a:tbl>
                  <a:tblPr firstRow="1" firstCol="1" bandRow="1"/>
                  <a:tblGrid>
                    <a:gridCol w="457200"/>
                    <a:gridCol w="2834640"/>
                    <a:gridCol w="2651760"/>
                    <a:gridCol w="2651760"/>
                  </a:tblGrid>
                  <a:tr h="457200">
                    <a:tc>
                      <a:txBody>
                        <a:bodyPr/>
                        <a:lstStyle/>
                        <a:p>
                          <a:pPr marL="0" marR="0" lvl="0" indent="0">
                            <a:spcBef>
                              <a:spcPts val="0"/>
                            </a:spcBef>
                            <a:spcAft>
                              <a:spcPts val="0"/>
                            </a:spcAft>
                            <a:buFont typeface="+mj-lt"/>
                            <a:buNone/>
                          </a:pPr>
                          <a:r>
                            <a:rPr lang="en-US" sz="2000" dirty="0" smtClean="0">
                              <a:effectLst/>
                              <a:latin typeface="Calibri"/>
                              <a:ea typeface="Times New Roman"/>
                              <a:cs typeface="Times New Roman"/>
                            </a:rPr>
                            <a:t>B.</a:t>
                          </a:r>
                          <a:endParaRPr lang="en-US" sz="2000" dirty="0">
                            <a:effectLst/>
                            <a:latin typeface="Calibri"/>
                            <a:ea typeface="Calibri"/>
                            <a:cs typeface="Times New Roman"/>
                          </a:endParaRPr>
                        </a:p>
                      </a:txBody>
                      <a:tcPr marL="68580" marR="68580" marT="0" marB="0">
                        <a:lnL>
                          <a:noFill/>
                        </a:lnL>
                        <a:lnR>
                          <a:noFill/>
                        </a:lnR>
                        <a:lnT>
                          <a:noFill/>
                        </a:lnT>
                        <a:lnB>
                          <a:noFill/>
                        </a:lnB>
                      </a:tcPr>
                    </a:tc>
                    <a:tc>
                      <a:txBody>
                        <a:bodyPr/>
                        <a:lstStyle/>
                        <a:p>
                          <a:endParaRPr lang="en-US"/>
                        </a:p>
                      </a:txBody>
                      <a:tcPr marL="68580" marR="68580" marT="0" marB="0">
                        <a:lnL>
                          <a:noFill/>
                        </a:lnL>
                        <a:lnR>
                          <a:noFill/>
                        </a:lnR>
                        <a:lnT>
                          <a:noFill/>
                        </a:lnT>
                        <a:lnB>
                          <a:noFill/>
                        </a:lnB>
                        <a:blipFill rotWithShape="1">
                          <a:blip r:embed="rId3"/>
                          <a:stretch>
                            <a:fillRect l="-16129" t="-16000" r="-187097" b="-761333"/>
                          </a:stretch>
                        </a:blipFill>
                      </a:tcPr>
                    </a:tc>
                    <a:tc>
                      <a:txBody>
                        <a:bodyPr/>
                        <a:lstStyle/>
                        <a:p>
                          <a:endParaRPr lang="en-US"/>
                        </a:p>
                      </a:txBody>
                      <a:tcPr marL="68580" marR="68580" marT="0" marB="0">
                        <a:lnL>
                          <a:noFill/>
                        </a:lnL>
                        <a:lnR>
                          <a:noFill/>
                        </a:lnR>
                        <a:lnT>
                          <a:noFill/>
                        </a:lnT>
                        <a:lnB>
                          <a:noFill/>
                        </a:lnB>
                        <a:blipFill rotWithShape="1">
                          <a:blip r:embed="rId3"/>
                          <a:stretch>
                            <a:fillRect l="-124138" t="-16000" r="-100000" b="-761333"/>
                          </a:stretch>
                        </a:blipFill>
                      </a:tcPr>
                    </a:tc>
                    <a:tc>
                      <a:txBody>
                        <a:bodyPr/>
                        <a:lstStyle/>
                        <a:p>
                          <a:endParaRPr lang="en-US"/>
                        </a:p>
                      </a:txBody>
                      <a:tcPr marL="68580" marR="68580" marT="0" marB="0">
                        <a:lnL>
                          <a:noFill/>
                        </a:lnL>
                        <a:lnR>
                          <a:noFill/>
                        </a:lnR>
                        <a:lnT>
                          <a:noFill/>
                        </a:lnT>
                        <a:lnB>
                          <a:noFill/>
                        </a:lnB>
                        <a:blipFill rotWithShape="1">
                          <a:blip r:embed="rId3"/>
                          <a:stretch>
                            <a:fillRect l="-224138" t="-16000" b="-761333"/>
                          </a:stretch>
                        </a:blipFill>
                      </a:tcPr>
                    </a:tc>
                  </a:tr>
                  <a:tr h="457200">
                    <a:tc>
                      <a:txBody>
                        <a:bodyPr/>
                        <a:lstStyle/>
                        <a:p>
                          <a:pPr marL="0" marR="0" lvl="0" indent="0">
                            <a:spcBef>
                              <a:spcPts val="0"/>
                            </a:spcBef>
                            <a:spcAft>
                              <a:spcPts val="0"/>
                            </a:spcAft>
                            <a:buFont typeface="+mj-lt"/>
                            <a:buNone/>
                          </a:pPr>
                          <a:endParaRPr lang="en-US" sz="2000" dirty="0">
                            <a:effectLst/>
                            <a:latin typeface="Calibri"/>
                            <a:ea typeface="Calibri"/>
                            <a:cs typeface="Times New Roman"/>
                          </a:endParaRPr>
                        </a:p>
                      </a:txBody>
                      <a:tcPr marL="68580" marR="68580" marT="0" marB="0">
                        <a:lnL>
                          <a:noFill/>
                        </a:lnL>
                        <a:lnR>
                          <a:noFill/>
                        </a:lnR>
                        <a:lnT>
                          <a:noFill/>
                        </a:lnT>
                        <a:lnB>
                          <a:noFill/>
                        </a:lnB>
                      </a:tcPr>
                    </a:tc>
                    <a:tc>
                      <a:txBody>
                        <a:bodyPr/>
                        <a:lstStyle/>
                        <a:p>
                          <a:endParaRPr lang="en-US"/>
                        </a:p>
                      </a:txBody>
                      <a:tcPr marL="68580" marR="68580" marT="0" marB="0">
                        <a:lnL>
                          <a:noFill/>
                        </a:lnL>
                        <a:lnR>
                          <a:noFill/>
                        </a:lnR>
                        <a:lnT>
                          <a:noFill/>
                        </a:lnT>
                        <a:lnB>
                          <a:noFill/>
                        </a:lnB>
                        <a:blipFill rotWithShape="1">
                          <a:blip r:embed="rId3"/>
                          <a:stretch>
                            <a:fillRect l="-16129" t="-116000" r="-187097" b="-661333"/>
                          </a:stretch>
                        </a:blipFill>
                      </a:tcPr>
                    </a:tc>
                    <a:tc>
                      <a:txBody>
                        <a:bodyPr/>
                        <a:lstStyle/>
                        <a:p>
                          <a:endParaRPr lang="en-US"/>
                        </a:p>
                      </a:txBody>
                      <a:tcPr marL="68580" marR="68580" marT="0" marB="0">
                        <a:lnL>
                          <a:noFill/>
                        </a:lnL>
                        <a:lnR>
                          <a:noFill/>
                        </a:lnR>
                        <a:lnT>
                          <a:noFill/>
                        </a:lnT>
                        <a:lnB>
                          <a:noFill/>
                        </a:lnB>
                        <a:blipFill rotWithShape="1">
                          <a:blip r:embed="rId3"/>
                          <a:stretch>
                            <a:fillRect l="-124138" t="-116000" r="-100000" b="-661333"/>
                          </a:stretch>
                        </a:blipFill>
                      </a:tcPr>
                    </a:tc>
                    <a:tc>
                      <a:txBody>
                        <a:bodyPr/>
                        <a:lstStyle/>
                        <a:p>
                          <a:endParaRPr lang="en-US"/>
                        </a:p>
                      </a:txBody>
                      <a:tcPr marL="68580" marR="68580" marT="0" marB="0">
                        <a:lnL>
                          <a:noFill/>
                        </a:lnL>
                        <a:lnR>
                          <a:noFill/>
                        </a:lnR>
                        <a:lnT>
                          <a:noFill/>
                        </a:lnT>
                        <a:lnB>
                          <a:noFill/>
                        </a:lnB>
                        <a:blipFill rotWithShape="1">
                          <a:blip r:embed="rId3"/>
                          <a:stretch>
                            <a:fillRect l="-224138" t="-116000" b="-661333"/>
                          </a:stretch>
                        </a:blipFill>
                      </a:tcPr>
                    </a:tc>
                  </a:tr>
                  <a:tr h="457200">
                    <a:tc>
                      <a:txBody>
                        <a:bodyPr/>
                        <a:lstStyle/>
                        <a:p>
                          <a:pPr marL="0" marR="0" lvl="0" indent="0">
                            <a:spcBef>
                              <a:spcPts val="0"/>
                            </a:spcBef>
                            <a:spcAft>
                              <a:spcPts val="0"/>
                            </a:spcAft>
                            <a:buFont typeface="+mj-lt"/>
                            <a:buNone/>
                          </a:pPr>
                          <a:endParaRPr lang="en-US" sz="2000" dirty="0">
                            <a:effectLst/>
                            <a:latin typeface="Calibri"/>
                            <a:ea typeface="Calibri"/>
                            <a:cs typeface="Times New Roman"/>
                          </a:endParaRPr>
                        </a:p>
                      </a:txBody>
                      <a:tcPr marL="68580" marR="68580" marT="0" marB="0">
                        <a:lnL>
                          <a:noFill/>
                        </a:lnL>
                        <a:lnR>
                          <a:noFill/>
                        </a:lnR>
                        <a:lnT>
                          <a:noFill/>
                        </a:lnT>
                        <a:lnB>
                          <a:noFill/>
                        </a:lnB>
                      </a:tcPr>
                    </a:tc>
                    <a:tc>
                      <a:txBody>
                        <a:bodyPr/>
                        <a:lstStyle/>
                        <a:p>
                          <a:pPr marL="0" marR="0" algn="just">
                            <a:spcBef>
                              <a:spcPts val="0"/>
                            </a:spcBef>
                            <a:spcAft>
                              <a:spcPts val="0"/>
                            </a:spcAft>
                          </a:pPr>
                          <a:r>
                            <a:rPr lang="en-US" sz="2000" b="1">
                              <a:effectLst/>
                              <a:latin typeface="Calibri"/>
                              <a:ea typeface="Calibri"/>
                              <a:cs typeface="Times New Roman"/>
                            </a:rPr>
                            <a:t> </a:t>
                          </a:r>
                          <a:endParaRPr lang="en-US" sz="2000">
                            <a:effectLst/>
                            <a:latin typeface="Calibri"/>
                            <a:ea typeface="Calibri"/>
                            <a:cs typeface="Times New Roman"/>
                          </a:endParaRPr>
                        </a:p>
                      </a:txBody>
                      <a:tcPr marL="68580" marR="68580" marT="0" marB="0">
                        <a:lnL>
                          <a:noFill/>
                        </a:lnL>
                        <a:lnR>
                          <a:noFill/>
                        </a:lnR>
                        <a:lnT>
                          <a:noFill/>
                        </a:lnT>
                        <a:lnB>
                          <a:noFill/>
                        </a:lnB>
                      </a:tcPr>
                    </a:tc>
                    <a:tc>
                      <a:txBody>
                        <a:bodyPr/>
                        <a:lstStyle/>
                        <a:p>
                          <a:endParaRPr lang="en-US"/>
                        </a:p>
                      </a:txBody>
                      <a:tcPr marL="68580" marR="68580" marT="0" marB="0">
                        <a:lnL>
                          <a:noFill/>
                        </a:lnL>
                        <a:lnR>
                          <a:noFill/>
                        </a:lnR>
                        <a:lnT>
                          <a:noFill/>
                        </a:lnT>
                        <a:lnB>
                          <a:noFill/>
                        </a:lnB>
                        <a:blipFill rotWithShape="1">
                          <a:blip r:embed="rId3"/>
                          <a:stretch>
                            <a:fillRect l="-124138" t="-216000" r="-100000" b="-561333"/>
                          </a:stretch>
                        </a:blipFill>
                      </a:tcPr>
                    </a:tc>
                    <a:tc>
                      <a:txBody>
                        <a:bodyPr/>
                        <a:lstStyle/>
                        <a:p>
                          <a:endParaRPr lang="en-US"/>
                        </a:p>
                      </a:txBody>
                      <a:tcPr marL="68580" marR="68580" marT="0" marB="0">
                        <a:lnL>
                          <a:noFill/>
                        </a:lnL>
                        <a:lnR>
                          <a:noFill/>
                        </a:lnR>
                        <a:lnT>
                          <a:noFill/>
                        </a:lnT>
                        <a:lnB>
                          <a:noFill/>
                        </a:lnB>
                        <a:blipFill rotWithShape="1">
                          <a:blip r:embed="rId3"/>
                          <a:stretch>
                            <a:fillRect l="-224138" t="-216000" b="-561333"/>
                          </a:stretch>
                        </a:blipFill>
                      </a:tcPr>
                    </a:tc>
                  </a:tr>
                  <a:tr h="731520">
                    <a:tc>
                      <a:txBody>
                        <a:bodyPr/>
                        <a:lstStyle/>
                        <a:p>
                          <a:pPr marL="0" marR="0" lvl="0" indent="0">
                            <a:spcBef>
                              <a:spcPts val="0"/>
                            </a:spcBef>
                            <a:spcAft>
                              <a:spcPts val="0"/>
                            </a:spcAft>
                            <a:buFont typeface="+mj-lt"/>
                            <a:buNone/>
                          </a:pPr>
                          <a:endParaRPr lang="en-US" sz="2000" dirty="0">
                            <a:effectLst/>
                            <a:latin typeface="Calibri"/>
                            <a:ea typeface="Calibri"/>
                            <a:cs typeface="Times New Roman"/>
                          </a:endParaRPr>
                        </a:p>
                      </a:txBody>
                      <a:tcPr marL="68580" marR="68580" marT="0" marB="0">
                        <a:lnL>
                          <a:noFill/>
                        </a:lnL>
                        <a:lnR>
                          <a:noFill/>
                        </a:lnR>
                        <a:lnT>
                          <a:noFill/>
                        </a:lnT>
                        <a:lnB>
                          <a:noFill/>
                        </a:lnB>
                      </a:tcPr>
                    </a:tc>
                    <a:tc>
                      <a:txBody>
                        <a:bodyPr/>
                        <a:lstStyle/>
                        <a:p>
                          <a:pPr marL="0" marR="0" algn="just">
                            <a:spcBef>
                              <a:spcPts val="0"/>
                            </a:spcBef>
                            <a:spcAft>
                              <a:spcPts val="0"/>
                            </a:spcAft>
                          </a:pPr>
                          <a:r>
                            <a:rPr lang="en-US" sz="2000" b="1">
                              <a:effectLst/>
                              <a:latin typeface="Calibri"/>
                              <a:ea typeface="Calibri"/>
                              <a:cs typeface="Times New Roman"/>
                            </a:rPr>
                            <a:t> </a:t>
                          </a:r>
                          <a:endParaRPr lang="en-US" sz="2000">
                            <a:effectLst/>
                            <a:latin typeface="Calibri"/>
                            <a:ea typeface="Calibri"/>
                            <a:cs typeface="Times New Roman"/>
                          </a:endParaRPr>
                        </a:p>
                      </a:txBody>
                      <a:tcPr marL="68580" marR="68580" marT="0" marB="0">
                        <a:lnL>
                          <a:noFill/>
                        </a:lnL>
                        <a:lnR>
                          <a:noFill/>
                        </a:lnR>
                        <a:lnT>
                          <a:noFill/>
                        </a:lnT>
                        <a:lnB>
                          <a:noFill/>
                        </a:lnB>
                      </a:tcPr>
                    </a:tc>
                    <a:tc>
                      <a:txBody>
                        <a:bodyPr/>
                        <a:lstStyle/>
                        <a:p>
                          <a:endParaRPr lang="en-US"/>
                        </a:p>
                      </a:txBody>
                      <a:tcPr marL="68580" marR="68580" marT="0" marB="0">
                        <a:lnL>
                          <a:noFill/>
                        </a:lnL>
                        <a:lnR>
                          <a:noFill/>
                        </a:lnR>
                        <a:lnT>
                          <a:noFill/>
                        </a:lnT>
                        <a:lnB>
                          <a:noFill/>
                        </a:lnB>
                        <a:blipFill rotWithShape="1">
                          <a:blip r:embed="rId3"/>
                          <a:stretch>
                            <a:fillRect l="-124138" t="-197500" r="-100000" b="-250833"/>
                          </a:stretch>
                        </a:blipFill>
                      </a:tcPr>
                    </a:tc>
                    <a:tc>
                      <a:txBody>
                        <a:bodyPr/>
                        <a:lstStyle/>
                        <a:p>
                          <a:endParaRPr lang="en-US"/>
                        </a:p>
                      </a:txBody>
                      <a:tcPr marL="68580" marR="68580" marT="0" marB="0">
                        <a:lnL>
                          <a:noFill/>
                        </a:lnL>
                        <a:lnR>
                          <a:noFill/>
                        </a:lnR>
                        <a:lnT>
                          <a:noFill/>
                        </a:lnT>
                        <a:lnB>
                          <a:noFill/>
                        </a:lnB>
                        <a:blipFill rotWithShape="1">
                          <a:blip r:embed="rId3"/>
                          <a:stretch>
                            <a:fillRect l="-224138" t="-197500" b="-250833"/>
                          </a:stretch>
                        </a:blipFill>
                      </a:tcPr>
                    </a:tc>
                  </a:tr>
                  <a:tr h="457200">
                    <a:tc>
                      <a:txBody>
                        <a:bodyPr/>
                        <a:lstStyle/>
                        <a:p>
                          <a:pPr marL="0" marR="0" lvl="0" indent="0">
                            <a:spcBef>
                              <a:spcPts val="0"/>
                            </a:spcBef>
                            <a:spcAft>
                              <a:spcPts val="0"/>
                            </a:spcAft>
                            <a:buFont typeface="+mj-lt"/>
                            <a:buNone/>
                          </a:pPr>
                          <a:endParaRPr lang="en-US" sz="2000" dirty="0">
                            <a:effectLst/>
                            <a:latin typeface="Calibri"/>
                            <a:ea typeface="Calibri"/>
                            <a:cs typeface="Times New Roman"/>
                          </a:endParaRPr>
                        </a:p>
                      </a:txBody>
                      <a:tcPr marL="68580" marR="68580" marT="0" marB="0">
                        <a:lnL>
                          <a:noFill/>
                        </a:lnL>
                        <a:lnR>
                          <a:noFill/>
                        </a:lnR>
                        <a:lnT>
                          <a:noFill/>
                        </a:lnT>
                        <a:lnB>
                          <a:noFill/>
                        </a:lnB>
                      </a:tcPr>
                    </a:tc>
                    <a:tc>
                      <a:txBody>
                        <a:bodyPr/>
                        <a:lstStyle/>
                        <a:p>
                          <a:pPr marL="0" marR="0" algn="just">
                            <a:spcBef>
                              <a:spcPts val="0"/>
                            </a:spcBef>
                            <a:spcAft>
                              <a:spcPts val="0"/>
                            </a:spcAft>
                          </a:pPr>
                          <a:r>
                            <a:rPr lang="en-US" sz="2000" b="1">
                              <a:effectLst/>
                              <a:latin typeface="Calibri"/>
                              <a:ea typeface="Calibri"/>
                              <a:cs typeface="Times New Roman"/>
                            </a:rPr>
                            <a:t> </a:t>
                          </a:r>
                          <a:endParaRPr lang="en-US" sz="2000">
                            <a:effectLst/>
                            <a:latin typeface="Calibri"/>
                            <a:ea typeface="Calibri"/>
                            <a:cs typeface="Times New Roman"/>
                          </a:endParaRPr>
                        </a:p>
                      </a:txBody>
                      <a:tcPr marL="68580" marR="68580" marT="0" marB="0">
                        <a:lnL>
                          <a:noFill/>
                        </a:lnL>
                        <a:lnR>
                          <a:noFill/>
                        </a:lnR>
                        <a:lnT>
                          <a:noFill/>
                        </a:lnT>
                        <a:lnB>
                          <a:noFill/>
                        </a:lnB>
                      </a:tcPr>
                    </a:tc>
                    <a:tc>
                      <a:txBody>
                        <a:bodyPr/>
                        <a:lstStyle/>
                        <a:p>
                          <a:endParaRPr lang="en-US"/>
                        </a:p>
                      </a:txBody>
                      <a:tcPr marL="68580" marR="68580" marT="0" marB="0">
                        <a:lnL>
                          <a:noFill/>
                        </a:lnL>
                        <a:lnR>
                          <a:noFill/>
                        </a:lnR>
                        <a:lnT>
                          <a:noFill/>
                        </a:lnT>
                        <a:lnB>
                          <a:noFill/>
                        </a:lnB>
                        <a:blipFill rotWithShape="1">
                          <a:blip r:embed="rId3"/>
                          <a:stretch>
                            <a:fillRect l="-124138" t="-476000" r="-100000" b="-301333"/>
                          </a:stretch>
                        </a:blipFill>
                      </a:tcPr>
                    </a:tc>
                    <a:tc>
                      <a:txBody>
                        <a:bodyPr/>
                        <a:lstStyle/>
                        <a:p>
                          <a:endParaRPr lang="en-US"/>
                        </a:p>
                      </a:txBody>
                      <a:tcPr marL="68580" marR="68580" marT="0" marB="0">
                        <a:lnL>
                          <a:noFill/>
                        </a:lnL>
                        <a:lnR>
                          <a:noFill/>
                        </a:lnR>
                        <a:lnT>
                          <a:noFill/>
                        </a:lnT>
                        <a:lnB>
                          <a:noFill/>
                        </a:lnB>
                        <a:blipFill rotWithShape="1">
                          <a:blip r:embed="rId3"/>
                          <a:stretch>
                            <a:fillRect l="-224138" t="-476000" b="-301333"/>
                          </a:stretch>
                        </a:blipFill>
                      </a:tcPr>
                    </a:tc>
                  </a:tr>
                  <a:tr h="457200">
                    <a:tc>
                      <a:txBody>
                        <a:bodyPr/>
                        <a:lstStyle/>
                        <a:p>
                          <a:pPr marL="0" marR="0" lvl="0" indent="0">
                            <a:spcBef>
                              <a:spcPts val="0"/>
                            </a:spcBef>
                            <a:spcAft>
                              <a:spcPts val="0"/>
                            </a:spcAft>
                            <a:buFont typeface="+mj-lt"/>
                            <a:buNone/>
                          </a:pPr>
                          <a:endParaRPr lang="en-US" sz="2000" dirty="0">
                            <a:effectLst/>
                            <a:latin typeface="Calibri"/>
                            <a:ea typeface="Calibri"/>
                            <a:cs typeface="Times New Roman"/>
                          </a:endParaRPr>
                        </a:p>
                      </a:txBody>
                      <a:tcPr marL="68580" marR="68580" marT="0" marB="0">
                        <a:lnL>
                          <a:noFill/>
                        </a:lnL>
                        <a:lnR>
                          <a:noFill/>
                        </a:lnR>
                        <a:lnT>
                          <a:noFill/>
                        </a:lnT>
                        <a:lnB>
                          <a:noFill/>
                        </a:lnB>
                      </a:tcPr>
                    </a:tc>
                    <a:tc>
                      <a:txBody>
                        <a:bodyPr/>
                        <a:lstStyle/>
                        <a:p>
                          <a:pPr marL="0" marR="0" algn="just">
                            <a:spcBef>
                              <a:spcPts val="0"/>
                            </a:spcBef>
                            <a:spcAft>
                              <a:spcPts val="0"/>
                            </a:spcAft>
                          </a:pPr>
                          <a:r>
                            <a:rPr lang="en-US" sz="2000" b="1">
                              <a:effectLst/>
                              <a:latin typeface="Calibri"/>
                              <a:ea typeface="Calibri"/>
                              <a:cs typeface="Times New Roman"/>
                            </a:rPr>
                            <a:t> </a:t>
                          </a:r>
                          <a:endParaRPr lang="en-US" sz="2000">
                            <a:effectLst/>
                            <a:latin typeface="Calibri"/>
                            <a:ea typeface="Calibri"/>
                            <a:cs typeface="Times New Roman"/>
                          </a:endParaRPr>
                        </a:p>
                      </a:txBody>
                      <a:tcPr marL="68580" marR="68580" marT="0" marB="0">
                        <a:lnL>
                          <a:noFill/>
                        </a:lnL>
                        <a:lnR>
                          <a:noFill/>
                        </a:lnR>
                        <a:lnT>
                          <a:noFill/>
                        </a:lnT>
                        <a:lnB>
                          <a:noFill/>
                        </a:lnB>
                      </a:tcPr>
                    </a:tc>
                    <a:tc>
                      <a:txBody>
                        <a:bodyPr/>
                        <a:lstStyle/>
                        <a:p>
                          <a:endParaRPr lang="en-US"/>
                        </a:p>
                      </a:txBody>
                      <a:tcPr marL="68580" marR="68580" marT="0" marB="0">
                        <a:lnL>
                          <a:noFill/>
                        </a:lnL>
                        <a:lnR>
                          <a:noFill/>
                        </a:lnR>
                        <a:lnT>
                          <a:noFill/>
                        </a:lnT>
                        <a:lnB>
                          <a:noFill/>
                        </a:lnB>
                        <a:blipFill rotWithShape="1">
                          <a:blip r:embed="rId3"/>
                          <a:stretch>
                            <a:fillRect l="-124138" t="-576000" r="-100000" b="-201333"/>
                          </a:stretch>
                        </a:blipFill>
                      </a:tcPr>
                    </a:tc>
                    <a:tc>
                      <a:txBody>
                        <a:bodyPr/>
                        <a:lstStyle/>
                        <a:p>
                          <a:endParaRPr lang="en-US"/>
                        </a:p>
                      </a:txBody>
                      <a:tcPr marL="68580" marR="68580" marT="0" marB="0">
                        <a:lnL>
                          <a:noFill/>
                        </a:lnL>
                        <a:lnR>
                          <a:noFill/>
                        </a:lnR>
                        <a:lnT>
                          <a:noFill/>
                        </a:lnT>
                        <a:lnB>
                          <a:noFill/>
                        </a:lnB>
                        <a:blipFill rotWithShape="1">
                          <a:blip r:embed="rId3"/>
                          <a:stretch>
                            <a:fillRect l="-224138" t="-576000" b="-201333"/>
                          </a:stretch>
                        </a:blipFill>
                      </a:tcPr>
                    </a:tc>
                  </a:tr>
                  <a:tr h="457200">
                    <a:tc>
                      <a:txBody>
                        <a:bodyPr/>
                        <a:lstStyle/>
                        <a:p>
                          <a:pPr marL="0" marR="0" lvl="0" indent="0">
                            <a:spcBef>
                              <a:spcPts val="0"/>
                            </a:spcBef>
                            <a:spcAft>
                              <a:spcPts val="0"/>
                            </a:spcAft>
                            <a:buFont typeface="+mj-lt"/>
                            <a:buNone/>
                          </a:pPr>
                          <a:endParaRPr lang="en-US" sz="2000" dirty="0">
                            <a:effectLst/>
                            <a:latin typeface="Calibri"/>
                            <a:ea typeface="Calibri"/>
                            <a:cs typeface="Times New Roman"/>
                          </a:endParaRPr>
                        </a:p>
                      </a:txBody>
                      <a:tcPr marL="68580" marR="68580" marT="0" marB="0">
                        <a:lnL>
                          <a:noFill/>
                        </a:lnL>
                        <a:lnR>
                          <a:noFill/>
                        </a:lnR>
                        <a:lnT>
                          <a:noFill/>
                        </a:lnT>
                        <a:lnB>
                          <a:noFill/>
                        </a:lnB>
                      </a:tcPr>
                    </a:tc>
                    <a:tc>
                      <a:txBody>
                        <a:bodyPr/>
                        <a:lstStyle/>
                        <a:p>
                          <a:pPr marL="0" marR="0" algn="just">
                            <a:spcBef>
                              <a:spcPts val="0"/>
                            </a:spcBef>
                            <a:spcAft>
                              <a:spcPts val="0"/>
                            </a:spcAft>
                          </a:pPr>
                          <a:endParaRPr lang="en-US" sz="1100" dirty="0">
                            <a:effectLst/>
                            <a:latin typeface="Calibri"/>
                            <a:ea typeface="Calibri"/>
                            <a:cs typeface="Times New Roman"/>
                          </a:endParaRPr>
                        </a:p>
                      </a:txBody>
                      <a:tcPr marL="68580" marR="68580" marT="0" marB="0">
                        <a:lnL>
                          <a:noFill/>
                        </a:lnL>
                        <a:lnR>
                          <a:noFill/>
                        </a:lnR>
                        <a:lnT>
                          <a:noFill/>
                        </a:lnT>
                        <a:lnB>
                          <a:noFill/>
                        </a:lnB>
                      </a:tcPr>
                    </a:tc>
                    <a:tc>
                      <a:txBody>
                        <a:bodyPr/>
                        <a:lstStyle/>
                        <a:p>
                          <a:pPr marL="0" marR="0" algn="just">
                            <a:spcBef>
                              <a:spcPts val="0"/>
                            </a:spcBef>
                            <a:spcAft>
                              <a:spcPts val="0"/>
                            </a:spcAft>
                          </a:pPr>
                          <a:endParaRPr lang="en-US" sz="1100" dirty="0">
                            <a:effectLst/>
                            <a:latin typeface="Calibri"/>
                            <a:ea typeface="Calibri"/>
                            <a:cs typeface="Times New Roman"/>
                          </a:endParaRPr>
                        </a:p>
                      </a:txBody>
                      <a:tcPr marL="68580" marR="68580" marT="0" marB="0">
                        <a:lnL>
                          <a:noFill/>
                        </a:lnL>
                        <a:lnR>
                          <a:noFill/>
                        </a:lnR>
                        <a:lnT>
                          <a:noFill/>
                        </a:lnT>
                        <a:lnB>
                          <a:noFill/>
                        </a:lnB>
                      </a:tcPr>
                    </a:tc>
                    <a:tc>
                      <a:txBody>
                        <a:bodyPr/>
                        <a:lstStyle/>
                        <a:p>
                          <a:pPr marL="0" marR="0" algn="just">
                            <a:spcBef>
                              <a:spcPts val="0"/>
                            </a:spcBef>
                            <a:spcAft>
                              <a:spcPts val="0"/>
                            </a:spcAft>
                          </a:pPr>
                          <a:endParaRPr lang="en-US" sz="1100" dirty="0">
                            <a:effectLst/>
                            <a:latin typeface="Calibri"/>
                            <a:ea typeface="Calibri"/>
                            <a:cs typeface="Times New Roman"/>
                          </a:endParaRPr>
                        </a:p>
                      </a:txBody>
                      <a:tcPr marL="68580" marR="68580" marT="0" marB="0">
                        <a:lnL>
                          <a:noFill/>
                        </a:lnL>
                        <a:lnR>
                          <a:noFill/>
                        </a:lnR>
                        <a:lnT>
                          <a:noFill/>
                        </a:lnT>
                        <a:lnB>
                          <a:noFill/>
                        </a:lnB>
                      </a:tcPr>
                    </a:tc>
                  </a:tr>
                  <a:tr h="457200">
                    <a:tc>
                      <a:txBody>
                        <a:bodyPr/>
                        <a:lstStyle/>
                        <a:p>
                          <a:pPr marL="0" marR="0" lvl="0" indent="0">
                            <a:spcBef>
                              <a:spcPts val="0"/>
                            </a:spcBef>
                            <a:spcAft>
                              <a:spcPts val="0"/>
                            </a:spcAft>
                            <a:buFont typeface="+mj-lt"/>
                            <a:buNone/>
                          </a:pPr>
                          <a:endParaRPr lang="en-US" sz="2000" dirty="0">
                            <a:effectLst/>
                            <a:latin typeface="Calibri"/>
                            <a:ea typeface="Calibri"/>
                            <a:cs typeface="Times New Roman"/>
                          </a:endParaRPr>
                        </a:p>
                      </a:txBody>
                      <a:tcPr marL="68580" marR="68580" marT="0" marB="0">
                        <a:lnL>
                          <a:noFill/>
                        </a:lnL>
                        <a:lnR>
                          <a:noFill/>
                        </a:lnR>
                        <a:lnT>
                          <a:noFill/>
                        </a:lnT>
                        <a:lnB>
                          <a:noFill/>
                        </a:lnB>
                      </a:tcPr>
                    </a:tc>
                    <a:tc>
                      <a:txBody>
                        <a:bodyPr/>
                        <a:lstStyle/>
                        <a:p>
                          <a:pPr marL="0" marR="0">
                            <a:spcBef>
                              <a:spcPts val="0"/>
                            </a:spcBef>
                            <a:spcAft>
                              <a:spcPts val="0"/>
                            </a:spcAft>
                          </a:pPr>
                          <a:endParaRPr lang="en-US" sz="2000" dirty="0">
                            <a:effectLst/>
                            <a:latin typeface="Calibri"/>
                            <a:ea typeface="Calibri"/>
                            <a:cs typeface="Times New Roman"/>
                          </a:endParaRPr>
                        </a:p>
                      </a:txBody>
                      <a:tcPr marL="68580" marR="68580" marT="0" marB="0">
                        <a:lnL>
                          <a:noFill/>
                        </a:lnL>
                        <a:lnR>
                          <a:noFill/>
                        </a:lnR>
                        <a:lnT>
                          <a:noFill/>
                        </a:lnT>
                        <a:lnB>
                          <a:noFill/>
                        </a:lnB>
                      </a:tcPr>
                    </a:tc>
                    <a:tc>
                      <a:txBody>
                        <a:bodyPr/>
                        <a:lstStyle/>
                        <a:p>
                          <a:pPr marL="0" marR="0">
                            <a:spcBef>
                              <a:spcPts val="0"/>
                            </a:spcBef>
                            <a:spcAft>
                              <a:spcPts val="0"/>
                            </a:spcAft>
                          </a:pPr>
                          <a:endParaRPr lang="en-US" sz="2000" dirty="0">
                            <a:effectLst/>
                            <a:latin typeface="Calibri"/>
                            <a:ea typeface="Calibri"/>
                            <a:cs typeface="Times New Roman"/>
                          </a:endParaRPr>
                        </a:p>
                      </a:txBody>
                      <a:tcPr marL="68580" marR="68580" marT="0" marB="0">
                        <a:lnL>
                          <a:noFill/>
                        </a:lnL>
                        <a:lnR>
                          <a:noFill/>
                        </a:lnR>
                        <a:lnT>
                          <a:noFill/>
                        </a:lnT>
                        <a:lnB>
                          <a:noFill/>
                        </a:lnB>
                      </a:tcPr>
                    </a:tc>
                    <a:tc>
                      <a:txBody>
                        <a:bodyPr/>
                        <a:lstStyle/>
                        <a:p>
                          <a:pPr marL="0" marR="0">
                            <a:spcBef>
                              <a:spcPts val="0"/>
                            </a:spcBef>
                            <a:spcAft>
                              <a:spcPts val="0"/>
                            </a:spcAft>
                          </a:pPr>
                          <a:endParaRPr lang="en-US" sz="2000" dirty="0">
                            <a:effectLst/>
                            <a:latin typeface="Calibri"/>
                            <a:ea typeface="Calibri"/>
                            <a:cs typeface="Times New Roman"/>
                          </a:endParaRPr>
                        </a:p>
                      </a:txBody>
                      <a:tcPr marL="68580" marR="68580" marT="0" marB="0">
                        <a:lnL>
                          <a:noFill/>
                        </a:lnL>
                        <a:lnR>
                          <a:noFill/>
                        </a:lnR>
                        <a:lnT>
                          <a:noFill/>
                        </a:lnT>
                        <a:lnB>
                          <a:noFill/>
                        </a:lnB>
                      </a:tcPr>
                    </a:tc>
                  </a:tr>
                </a:tbl>
              </a:graphicData>
            </a:graphic>
          </p:graphicFrame>
        </mc:Fallback>
      </mc:AlternateContent>
    </p:spTree>
    <p:extLst>
      <p:ext uri="{BB962C8B-B14F-4D97-AF65-F5344CB8AC3E}">
        <p14:creationId xmlns:p14="http://schemas.microsoft.com/office/powerpoint/2010/main" val="10665462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9050"/>
            <a:ext cx="8229600" cy="365760"/>
          </a:xfrm>
        </p:spPr>
        <p:txBody>
          <a:bodyPr>
            <a:normAutofit/>
          </a:bodyPr>
          <a:lstStyle/>
          <a:p>
            <a:pPr algn="l"/>
            <a:r>
              <a:rPr lang="en-US" sz="1700" b="1" dirty="0">
                <a:latin typeface="Cambria" panose="02040503050406030204" pitchFamily="18" charset="0"/>
              </a:rPr>
              <a:t>UNION AND INTERSECTION OF SETS</a:t>
            </a:r>
          </a:p>
        </p:txBody>
      </p:sp>
      <p:sp>
        <p:nvSpPr>
          <p:cNvPr id="3" name="Content Placeholder 2"/>
          <p:cNvSpPr>
            <a:spLocks noGrp="1"/>
          </p:cNvSpPr>
          <p:nvPr>
            <p:ph idx="1"/>
          </p:nvPr>
        </p:nvSpPr>
        <p:spPr>
          <a:xfrm>
            <a:off x="228600" y="742950"/>
            <a:ext cx="8686800" cy="4114800"/>
          </a:xfrm>
        </p:spPr>
        <p:txBody>
          <a:bodyPr>
            <a:normAutofit/>
          </a:bodyPr>
          <a:lstStyle/>
          <a:p>
            <a:pPr marL="0" indent="0">
              <a:buNone/>
            </a:pPr>
            <a:r>
              <a:rPr lang="en-US" sz="2400" b="1" dirty="0">
                <a:solidFill>
                  <a:srgbClr val="0070C0"/>
                </a:solidFill>
              </a:rPr>
              <a:t>Sample Problem </a:t>
            </a:r>
            <a:r>
              <a:rPr lang="en-US" sz="2400" b="1" dirty="0" smtClean="0">
                <a:solidFill>
                  <a:srgbClr val="0070C0"/>
                </a:solidFill>
              </a:rPr>
              <a:t>4</a:t>
            </a:r>
            <a:r>
              <a:rPr lang="en-US" sz="2400" dirty="0" smtClean="0"/>
              <a:t>: </a:t>
            </a:r>
            <a:r>
              <a:rPr lang="en-US" sz="2400" dirty="0"/>
              <a:t>Find each union of the given sets.</a:t>
            </a:r>
          </a:p>
          <a:p>
            <a:pPr marL="0" indent="0">
              <a:buNone/>
            </a:pPr>
            <a:endParaRPr lang="en-US" sz="2400" dirty="0"/>
          </a:p>
        </p:txBody>
      </p:sp>
      <p:pic>
        <p:nvPicPr>
          <p:cNvPr id="5" name="Picture 2" descr="C:\Users\nicart\Dropbox\algebra 1\Horizontal Logo (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mc:Choice xmlns:a14="http://schemas.microsoft.com/office/drawing/2010/main" Requires="a14">
          <p:graphicFrame>
            <p:nvGraphicFramePr>
              <p:cNvPr id="8" name="Table 7"/>
              <p:cNvGraphicFramePr>
                <a:graphicFrameLocks noGrp="1"/>
              </p:cNvGraphicFramePr>
              <p:nvPr>
                <p:extLst>
                  <p:ext uri="{D42A27DB-BD31-4B8C-83A1-F6EECF244321}">
                    <p14:modId xmlns:p14="http://schemas.microsoft.com/office/powerpoint/2010/main" val="90306238"/>
                  </p:ext>
                </p:extLst>
              </p:nvPr>
            </p:nvGraphicFramePr>
            <p:xfrm>
              <a:off x="304800" y="1123950"/>
              <a:ext cx="3291840" cy="457200"/>
            </p:xfrm>
            <a:graphic>
              <a:graphicData uri="http://schemas.openxmlformats.org/drawingml/2006/table">
                <a:tbl>
                  <a:tblPr firstRow="1" firstCol="1" bandRow="1"/>
                  <a:tblGrid>
                    <a:gridCol w="457200"/>
                    <a:gridCol w="2834640"/>
                  </a:tblGrid>
                  <a:tr h="457200">
                    <a:tc>
                      <a:txBody>
                        <a:bodyPr/>
                        <a:lstStyle/>
                        <a:p>
                          <a:pPr marL="0" marR="0" lvl="0" indent="0">
                            <a:spcBef>
                              <a:spcPts val="0"/>
                            </a:spcBef>
                            <a:spcAft>
                              <a:spcPts val="0"/>
                            </a:spcAft>
                            <a:buFont typeface="+mj-lt"/>
                            <a:buNone/>
                          </a:pPr>
                          <a:r>
                            <a:rPr lang="en-US" sz="2000" dirty="0" smtClean="0">
                              <a:effectLst/>
                              <a:latin typeface="Calibri"/>
                              <a:ea typeface="Times New Roman"/>
                              <a:cs typeface="Times New Roman"/>
                            </a:rPr>
                            <a:t>C.</a:t>
                          </a:r>
                          <a:endParaRPr lang="en-US" sz="2000" dirty="0">
                            <a:effectLst/>
                            <a:latin typeface="Calibri"/>
                            <a:ea typeface="Calibri"/>
                            <a:cs typeface="Times New Roman"/>
                          </a:endParaRPr>
                        </a:p>
                      </a:txBody>
                      <a:tcPr marL="68580" marR="68580" marT="0" marB="0">
                        <a:lnL>
                          <a:noFill/>
                        </a:lnL>
                        <a:lnR>
                          <a:noFill/>
                        </a:lnR>
                        <a:lnT>
                          <a:noFill/>
                        </a:lnT>
                        <a:lnB>
                          <a:noFill/>
                        </a:lnB>
                      </a:tcPr>
                    </a:tc>
                    <a:tc>
                      <a:txBody>
                        <a:bodyPr/>
                        <a:lstStyle/>
                        <a:p>
                          <a:pPr marL="0" marR="0" algn="just">
                            <a:spcBef>
                              <a:spcPts val="0"/>
                            </a:spcBef>
                            <a:spcAft>
                              <a:spcPts val="0"/>
                            </a:spcAft>
                          </a:pPr>
                          <a14:m>
                            <m:oMathPara xmlns:m="http://schemas.openxmlformats.org/officeDocument/2006/math">
                              <m:oMathParaPr>
                                <m:jc m:val="left"/>
                              </m:oMathParaPr>
                              <m:oMath xmlns:m="http://schemas.openxmlformats.org/officeDocument/2006/math">
                                <m:r>
                                  <a:rPr lang="en-US" sz="2000" b="1" i="1">
                                    <a:effectLst/>
                                    <a:latin typeface="Cambria Math"/>
                                    <a:ea typeface="Calibri"/>
                                    <a:cs typeface="Times New Roman"/>
                                  </a:rPr>
                                  <m:t>−</m:t>
                                </m:r>
                                <m:r>
                                  <a:rPr lang="en-US" sz="2000" b="1" i="1">
                                    <a:effectLst/>
                                    <a:latin typeface="Cambria Math"/>
                                    <a:ea typeface="Calibri"/>
                                    <a:cs typeface="Times New Roman"/>
                                  </a:rPr>
                                  <m:t>𝟒</m:t>
                                </m:r>
                                <m:r>
                                  <a:rPr lang="en-US" sz="2000" b="1" i="1">
                                    <a:effectLst/>
                                    <a:latin typeface="Cambria Math"/>
                                    <a:ea typeface="Calibri"/>
                                    <a:cs typeface="Times New Roman"/>
                                  </a:rPr>
                                  <m:t>&lt;−</m:t>
                                </m:r>
                                <m:r>
                                  <a:rPr lang="en-US" sz="2000" b="1" i="1">
                                    <a:effectLst/>
                                    <a:latin typeface="Cambria Math"/>
                                    <a:ea typeface="Calibri"/>
                                    <a:cs typeface="Times New Roman"/>
                                  </a:rPr>
                                  <m:t>𝒙</m:t>
                                </m:r>
                                <m:r>
                                  <a:rPr lang="en-US" sz="2000" b="1" i="1">
                                    <a:effectLst/>
                                    <a:latin typeface="Cambria Math"/>
                                    <a:ea typeface="Calibri"/>
                                    <a:cs typeface="Times New Roman"/>
                                  </a:rPr>
                                  <m:t>+</m:t>
                                </m:r>
                                <m:r>
                                  <a:rPr lang="en-US" sz="2000" b="1" i="1">
                                    <a:effectLst/>
                                    <a:latin typeface="Cambria Math"/>
                                    <a:ea typeface="Calibri"/>
                                    <a:cs typeface="Times New Roman"/>
                                  </a:rPr>
                                  <m:t>𝟓</m:t>
                                </m:r>
                                <m:r>
                                  <a:rPr lang="en-US" sz="2000" b="1" i="1">
                                    <a:effectLst/>
                                    <a:latin typeface="Cambria Math"/>
                                    <a:ea typeface="Calibri"/>
                                    <a:cs typeface="Times New Roman"/>
                                  </a:rPr>
                                  <m:t>&lt;</m:t>
                                </m:r>
                                <m:r>
                                  <a:rPr lang="en-US" sz="2000" b="1" i="1">
                                    <a:effectLst/>
                                    <a:latin typeface="Cambria Math"/>
                                    <a:ea typeface="Calibri"/>
                                    <a:cs typeface="Times New Roman"/>
                                  </a:rPr>
                                  <m:t>𝟏𝟑</m:t>
                                </m:r>
                              </m:oMath>
                            </m:oMathPara>
                          </a14:m>
                          <a:endParaRPr lang="en-US" sz="2000" dirty="0">
                            <a:effectLst/>
                            <a:latin typeface="Calibri"/>
                            <a:ea typeface="Calibri"/>
                            <a:cs typeface="Times New Roman"/>
                          </a:endParaRPr>
                        </a:p>
                      </a:txBody>
                      <a:tcPr marL="68580" marR="68580" marT="0" marB="0">
                        <a:lnL>
                          <a:noFill/>
                        </a:lnL>
                        <a:lnR>
                          <a:noFill/>
                        </a:lnR>
                        <a:lnT>
                          <a:noFill/>
                        </a:lnT>
                        <a:lnB>
                          <a:noFill/>
                        </a:lnB>
                      </a:tcPr>
                    </a:tc>
                  </a:tr>
                </a:tbl>
              </a:graphicData>
            </a:graphic>
          </p:graphicFrame>
        </mc:Choice>
        <mc:Fallback>
          <p:graphicFrame>
            <p:nvGraphicFramePr>
              <p:cNvPr id="8" name="Table 7"/>
              <p:cNvGraphicFramePr>
                <a:graphicFrameLocks noGrp="1"/>
              </p:cNvGraphicFramePr>
              <p:nvPr>
                <p:extLst>
                  <p:ext uri="{D42A27DB-BD31-4B8C-83A1-F6EECF244321}">
                    <p14:modId xmlns:p14="http://schemas.microsoft.com/office/powerpoint/2010/main" val="90306238"/>
                  </p:ext>
                </p:extLst>
              </p:nvPr>
            </p:nvGraphicFramePr>
            <p:xfrm>
              <a:off x="304800" y="1123950"/>
              <a:ext cx="3291840" cy="457200"/>
            </p:xfrm>
            <a:graphic>
              <a:graphicData uri="http://schemas.openxmlformats.org/drawingml/2006/table">
                <a:tbl>
                  <a:tblPr firstRow="1" firstCol="1" bandRow="1"/>
                  <a:tblGrid>
                    <a:gridCol w="457200"/>
                    <a:gridCol w="2834640"/>
                  </a:tblGrid>
                  <a:tr h="457200">
                    <a:tc>
                      <a:txBody>
                        <a:bodyPr/>
                        <a:lstStyle/>
                        <a:p>
                          <a:pPr marL="0" marR="0" lvl="0" indent="0">
                            <a:spcBef>
                              <a:spcPts val="0"/>
                            </a:spcBef>
                            <a:spcAft>
                              <a:spcPts val="0"/>
                            </a:spcAft>
                            <a:buFont typeface="+mj-lt"/>
                            <a:buNone/>
                          </a:pPr>
                          <a:r>
                            <a:rPr lang="en-US" sz="2000" dirty="0" smtClean="0">
                              <a:effectLst/>
                              <a:latin typeface="Calibri"/>
                              <a:ea typeface="Times New Roman"/>
                              <a:cs typeface="Times New Roman"/>
                            </a:rPr>
                            <a:t>C.</a:t>
                          </a:r>
                          <a:endParaRPr lang="en-US" sz="2000" dirty="0">
                            <a:effectLst/>
                            <a:latin typeface="Calibri"/>
                            <a:ea typeface="Calibri"/>
                            <a:cs typeface="Times New Roman"/>
                          </a:endParaRPr>
                        </a:p>
                      </a:txBody>
                      <a:tcPr marL="68580" marR="68580" marT="0" marB="0">
                        <a:lnL>
                          <a:noFill/>
                        </a:lnL>
                        <a:lnR>
                          <a:noFill/>
                        </a:lnR>
                        <a:lnT>
                          <a:noFill/>
                        </a:lnT>
                        <a:lnB>
                          <a:noFill/>
                        </a:lnB>
                      </a:tcPr>
                    </a:tc>
                    <a:tc>
                      <a:txBody>
                        <a:bodyPr/>
                        <a:lstStyle/>
                        <a:p>
                          <a:endParaRPr lang="en-US"/>
                        </a:p>
                      </a:txBody>
                      <a:tcPr marL="68580" marR="68580" marT="0" marB="0">
                        <a:lnL>
                          <a:noFill/>
                        </a:lnL>
                        <a:lnR>
                          <a:noFill/>
                        </a:lnR>
                        <a:lnT>
                          <a:noFill/>
                        </a:lnT>
                        <a:lnB>
                          <a:noFill/>
                        </a:lnB>
                        <a:blipFill rotWithShape="1">
                          <a:blip r:embed="rId3"/>
                          <a:stretch>
                            <a:fillRect l="-16129" t="-16000" b="-1333"/>
                          </a:stretch>
                        </a:blipFill>
                      </a:tcPr>
                    </a:tc>
                  </a:tr>
                </a:tbl>
              </a:graphicData>
            </a:graphic>
          </p:graphicFrame>
        </mc:Fallback>
      </mc:AlternateContent>
    </p:spTree>
    <p:extLst>
      <p:ext uri="{BB962C8B-B14F-4D97-AF65-F5344CB8AC3E}">
        <p14:creationId xmlns:p14="http://schemas.microsoft.com/office/powerpoint/2010/main" val="380111151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6858000" y="3653790"/>
            <a:ext cx="1371600" cy="365760"/>
          </a:xfrm>
          <a:prstGeom prst="rect">
            <a:avLst/>
          </a:pr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2400" dirty="0">
              <a:ea typeface="Calibri"/>
              <a:cs typeface="Times New Roman"/>
            </a:endParaRPr>
          </a:p>
        </p:txBody>
      </p:sp>
      <p:sp>
        <p:nvSpPr>
          <p:cNvPr id="9" name="Rectangle 8"/>
          <p:cNvSpPr/>
          <p:nvPr/>
        </p:nvSpPr>
        <p:spPr>
          <a:xfrm>
            <a:off x="4267200" y="3653790"/>
            <a:ext cx="1371600" cy="365760"/>
          </a:xfrm>
          <a:prstGeom prst="rect">
            <a:avLst/>
          </a:pr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2400" dirty="0">
              <a:ea typeface="Calibri"/>
              <a:cs typeface="Times New Roman"/>
            </a:endParaRPr>
          </a:p>
        </p:txBody>
      </p:sp>
      <p:sp>
        <p:nvSpPr>
          <p:cNvPr id="10" name="Rectangle 9"/>
          <p:cNvSpPr/>
          <p:nvPr/>
        </p:nvSpPr>
        <p:spPr>
          <a:xfrm>
            <a:off x="7086600" y="3196590"/>
            <a:ext cx="914400" cy="365760"/>
          </a:xfrm>
          <a:prstGeom prst="rect">
            <a:avLst/>
          </a:prstGeom>
          <a:solidFill>
            <a:srgbClr val="CC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2400" dirty="0">
              <a:ea typeface="Calibri"/>
              <a:cs typeface="Times New Roman"/>
            </a:endParaRPr>
          </a:p>
        </p:txBody>
      </p:sp>
      <p:sp>
        <p:nvSpPr>
          <p:cNvPr id="12" name="Rectangle 11"/>
          <p:cNvSpPr/>
          <p:nvPr/>
        </p:nvSpPr>
        <p:spPr>
          <a:xfrm>
            <a:off x="4495800" y="3196590"/>
            <a:ext cx="914400" cy="365760"/>
          </a:xfrm>
          <a:prstGeom prst="rect">
            <a:avLst/>
          </a:prstGeom>
          <a:solidFill>
            <a:srgbClr val="CC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2400" dirty="0">
              <a:ea typeface="Calibri"/>
              <a:cs typeface="Times New Roman"/>
            </a:endParaRPr>
          </a:p>
        </p:txBody>
      </p:sp>
      <p:sp>
        <p:nvSpPr>
          <p:cNvPr id="11" name="Rectangle 10"/>
          <p:cNvSpPr/>
          <p:nvPr/>
        </p:nvSpPr>
        <p:spPr>
          <a:xfrm>
            <a:off x="762000" y="1551386"/>
            <a:ext cx="2743200" cy="365760"/>
          </a:xfrm>
          <a:prstGeom prst="rect">
            <a:avLst/>
          </a:pr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2400" dirty="0">
              <a:ea typeface="Calibri"/>
              <a:cs typeface="Times New Roman"/>
            </a:endParaRPr>
          </a:p>
        </p:txBody>
      </p:sp>
      <p:sp>
        <p:nvSpPr>
          <p:cNvPr id="2" name="Title 1"/>
          <p:cNvSpPr>
            <a:spLocks noGrp="1"/>
          </p:cNvSpPr>
          <p:nvPr>
            <p:ph type="title"/>
          </p:nvPr>
        </p:nvSpPr>
        <p:spPr>
          <a:xfrm>
            <a:off x="0" y="-19050"/>
            <a:ext cx="8229600" cy="365760"/>
          </a:xfrm>
        </p:spPr>
        <p:txBody>
          <a:bodyPr>
            <a:normAutofit/>
          </a:bodyPr>
          <a:lstStyle/>
          <a:p>
            <a:pPr algn="l"/>
            <a:r>
              <a:rPr lang="en-US" sz="1700" b="1" dirty="0">
                <a:latin typeface="Cambria" panose="02040503050406030204" pitchFamily="18" charset="0"/>
              </a:rPr>
              <a:t>UNION AND INTERSECTION OF SETS</a:t>
            </a:r>
          </a:p>
        </p:txBody>
      </p:sp>
      <p:sp>
        <p:nvSpPr>
          <p:cNvPr id="3" name="Content Placeholder 2"/>
          <p:cNvSpPr>
            <a:spLocks noGrp="1"/>
          </p:cNvSpPr>
          <p:nvPr>
            <p:ph idx="1"/>
          </p:nvPr>
        </p:nvSpPr>
        <p:spPr>
          <a:xfrm>
            <a:off x="228600" y="742950"/>
            <a:ext cx="8686800" cy="4114800"/>
          </a:xfrm>
        </p:spPr>
        <p:txBody>
          <a:bodyPr>
            <a:normAutofit/>
          </a:bodyPr>
          <a:lstStyle/>
          <a:p>
            <a:pPr marL="0" indent="0">
              <a:buNone/>
            </a:pPr>
            <a:r>
              <a:rPr lang="en-US" sz="2400" b="1" dirty="0">
                <a:solidFill>
                  <a:srgbClr val="0070C0"/>
                </a:solidFill>
              </a:rPr>
              <a:t>Sample Problem </a:t>
            </a:r>
            <a:r>
              <a:rPr lang="en-US" sz="2400" b="1" dirty="0" smtClean="0">
                <a:solidFill>
                  <a:srgbClr val="0070C0"/>
                </a:solidFill>
              </a:rPr>
              <a:t>4</a:t>
            </a:r>
            <a:r>
              <a:rPr lang="en-US" sz="2400" dirty="0" smtClean="0"/>
              <a:t>: </a:t>
            </a:r>
            <a:r>
              <a:rPr lang="en-US" sz="2400" dirty="0"/>
              <a:t>Find each union of the given sets.</a:t>
            </a:r>
          </a:p>
          <a:p>
            <a:pPr marL="0" indent="0">
              <a:buNone/>
            </a:pPr>
            <a:endParaRPr lang="en-US" sz="2400" dirty="0"/>
          </a:p>
        </p:txBody>
      </p:sp>
      <p:pic>
        <p:nvPicPr>
          <p:cNvPr id="5" name="Picture 2" descr="C:\Users\nicart\Dropbox\algebra 1\Horizontal Logo (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mc:Choice xmlns:a14="http://schemas.microsoft.com/office/drawing/2010/main" Requires="a14">
          <p:graphicFrame>
            <p:nvGraphicFramePr>
              <p:cNvPr id="8" name="Table 7"/>
              <p:cNvGraphicFramePr>
                <a:graphicFrameLocks noGrp="1"/>
              </p:cNvGraphicFramePr>
              <p:nvPr>
                <p:extLst>
                  <p:ext uri="{D42A27DB-BD31-4B8C-83A1-F6EECF244321}">
                    <p14:modId xmlns:p14="http://schemas.microsoft.com/office/powerpoint/2010/main" val="992729639"/>
                  </p:ext>
                </p:extLst>
              </p:nvPr>
            </p:nvGraphicFramePr>
            <p:xfrm>
              <a:off x="304800" y="1123950"/>
              <a:ext cx="8595360" cy="3017520"/>
            </p:xfrm>
            <a:graphic>
              <a:graphicData uri="http://schemas.openxmlformats.org/drawingml/2006/table">
                <a:tbl>
                  <a:tblPr firstRow="1" firstCol="1" bandRow="1"/>
                  <a:tblGrid>
                    <a:gridCol w="457200"/>
                    <a:gridCol w="2834640"/>
                    <a:gridCol w="2651760"/>
                    <a:gridCol w="2651760"/>
                  </a:tblGrid>
                  <a:tr h="457200">
                    <a:tc>
                      <a:txBody>
                        <a:bodyPr/>
                        <a:lstStyle/>
                        <a:p>
                          <a:pPr marL="0" marR="0" lvl="0" indent="0">
                            <a:spcBef>
                              <a:spcPts val="0"/>
                            </a:spcBef>
                            <a:spcAft>
                              <a:spcPts val="0"/>
                            </a:spcAft>
                            <a:buFont typeface="+mj-lt"/>
                            <a:buNone/>
                          </a:pPr>
                          <a:r>
                            <a:rPr lang="en-US" sz="2000" dirty="0" smtClean="0">
                              <a:effectLst/>
                              <a:latin typeface="Calibri"/>
                              <a:ea typeface="Times New Roman"/>
                              <a:cs typeface="Times New Roman"/>
                            </a:rPr>
                            <a:t>C.</a:t>
                          </a:r>
                          <a:endParaRPr lang="en-US" sz="2000" dirty="0">
                            <a:effectLst/>
                            <a:latin typeface="Calibri"/>
                            <a:ea typeface="Calibri"/>
                            <a:cs typeface="Times New Roman"/>
                          </a:endParaRPr>
                        </a:p>
                      </a:txBody>
                      <a:tcPr marL="68580" marR="68580" marT="0" marB="0">
                        <a:lnL>
                          <a:noFill/>
                        </a:lnL>
                        <a:lnR>
                          <a:noFill/>
                        </a:lnR>
                        <a:lnT>
                          <a:noFill/>
                        </a:lnT>
                        <a:lnB>
                          <a:noFill/>
                        </a:lnB>
                      </a:tcPr>
                    </a:tc>
                    <a:tc>
                      <a:txBody>
                        <a:bodyPr/>
                        <a:lstStyle/>
                        <a:p>
                          <a:pPr marL="0" marR="0" algn="just">
                            <a:spcBef>
                              <a:spcPts val="0"/>
                            </a:spcBef>
                            <a:spcAft>
                              <a:spcPts val="0"/>
                            </a:spcAft>
                          </a:pPr>
                          <a14:m>
                            <m:oMathPara xmlns:m="http://schemas.openxmlformats.org/officeDocument/2006/math">
                              <m:oMathParaPr>
                                <m:jc m:val="left"/>
                              </m:oMathParaPr>
                              <m:oMath xmlns:m="http://schemas.openxmlformats.org/officeDocument/2006/math">
                                <m:r>
                                  <a:rPr lang="en-US" sz="2000" b="1" i="1">
                                    <a:effectLst/>
                                    <a:latin typeface="Cambria Math"/>
                                    <a:ea typeface="Calibri"/>
                                    <a:cs typeface="Times New Roman"/>
                                  </a:rPr>
                                  <m:t>−</m:t>
                                </m:r>
                                <m:r>
                                  <a:rPr lang="en-US" sz="2000" b="1" i="1">
                                    <a:effectLst/>
                                    <a:latin typeface="Cambria Math"/>
                                    <a:ea typeface="Calibri"/>
                                    <a:cs typeface="Times New Roman"/>
                                  </a:rPr>
                                  <m:t>𝟒</m:t>
                                </m:r>
                                <m:r>
                                  <a:rPr lang="en-US" sz="2000" b="1" i="1">
                                    <a:effectLst/>
                                    <a:latin typeface="Cambria Math"/>
                                    <a:ea typeface="Calibri"/>
                                    <a:cs typeface="Times New Roman"/>
                                  </a:rPr>
                                  <m:t>&lt;−</m:t>
                                </m:r>
                                <m:r>
                                  <a:rPr lang="en-US" sz="2000" b="1" i="1">
                                    <a:effectLst/>
                                    <a:latin typeface="Cambria Math"/>
                                    <a:ea typeface="Calibri"/>
                                    <a:cs typeface="Times New Roman"/>
                                  </a:rPr>
                                  <m:t>𝒙</m:t>
                                </m:r>
                                <m:r>
                                  <a:rPr lang="en-US" sz="2000" b="1" i="1">
                                    <a:effectLst/>
                                    <a:latin typeface="Cambria Math"/>
                                    <a:ea typeface="Calibri"/>
                                    <a:cs typeface="Times New Roman"/>
                                  </a:rPr>
                                  <m:t>+</m:t>
                                </m:r>
                                <m:r>
                                  <a:rPr lang="en-US" sz="2000" b="1" i="1">
                                    <a:effectLst/>
                                    <a:latin typeface="Cambria Math"/>
                                    <a:ea typeface="Calibri"/>
                                    <a:cs typeface="Times New Roman"/>
                                  </a:rPr>
                                  <m:t>𝟓</m:t>
                                </m:r>
                                <m:r>
                                  <a:rPr lang="en-US" sz="2000" b="1" i="1">
                                    <a:effectLst/>
                                    <a:latin typeface="Cambria Math"/>
                                    <a:ea typeface="Calibri"/>
                                    <a:cs typeface="Times New Roman"/>
                                  </a:rPr>
                                  <m:t>&lt;</m:t>
                                </m:r>
                                <m:r>
                                  <a:rPr lang="en-US" sz="2000" b="1" i="1">
                                    <a:effectLst/>
                                    <a:latin typeface="Cambria Math"/>
                                    <a:ea typeface="Calibri"/>
                                    <a:cs typeface="Times New Roman"/>
                                  </a:rPr>
                                  <m:t>𝟏𝟑</m:t>
                                </m:r>
                              </m:oMath>
                            </m:oMathPara>
                          </a14:m>
                          <a:endParaRPr lang="en-US" sz="2000" dirty="0">
                            <a:effectLst/>
                            <a:latin typeface="Calibri"/>
                            <a:ea typeface="Calibri"/>
                            <a:cs typeface="Times New Roman"/>
                          </a:endParaRPr>
                        </a:p>
                      </a:txBody>
                      <a:tcPr marL="68580" marR="68580" marT="0" marB="0">
                        <a:lnL>
                          <a:noFill/>
                        </a:lnL>
                        <a:lnR>
                          <a:noFill/>
                        </a:lnR>
                        <a:lnT>
                          <a:noFill/>
                        </a:lnT>
                        <a:lnB>
                          <a:noFill/>
                        </a:lnB>
                      </a:tcPr>
                    </a:tc>
                    <a:tc>
                      <a:txBody>
                        <a:bodyPr/>
                        <a:lstStyle/>
                        <a:p>
                          <a:pPr marL="0" marR="0" algn="just">
                            <a:spcBef>
                              <a:spcPts val="0"/>
                            </a:spcBef>
                            <a:spcAft>
                              <a:spcPts val="0"/>
                            </a:spcAft>
                          </a:pPr>
                          <a14:m>
                            <m:oMathPara xmlns:m="http://schemas.openxmlformats.org/officeDocument/2006/math">
                              <m:oMathParaPr>
                                <m:jc m:val="centerGroup"/>
                              </m:oMathParaPr>
                              <m:oMath xmlns:m="http://schemas.openxmlformats.org/officeDocument/2006/math">
                                <m:r>
                                  <a:rPr lang="en-US" sz="2000" b="1" i="1">
                                    <a:effectLst/>
                                    <a:latin typeface="Cambria Math"/>
                                    <a:ea typeface="Calibri"/>
                                    <a:cs typeface="Times New Roman"/>
                                  </a:rPr>
                                  <m:t>−</m:t>
                                </m:r>
                                <m:r>
                                  <a:rPr lang="en-US" sz="2000" b="1" i="1">
                                    <a:effectLst/>
                                    <a:latin typeface="Cambria Math"/>
                                    <a:ea typeface="Calibri"/>
                                    <a:cs typeface="Times New Roman"/>
                                  </a:rPr>
                                  <m:t>𝟒</m:t>
                                </m:r>
                                <m:r>
                                  <a:rPr lang="en-US" sz="2000" b="1" i="1">
                                    <a:effectLst/>
                                    <a:latin typeface="Cambria Math"/>
                                    <a:ea typeface="Calibri"/>
                                    <a:cs typeface="Times New Roman"/>
                                  </a:rPr>
                                  <m:t>&lt;−</m:t>
                                </m:r>
                                <m:r>
                                  <a:rPr lang="en-US" sz="2000" b="1" i="1">
                                    <a:effectLst/>
                                    <a:latin typeface="Cambria Math"/>
                                    <a:ea typeface="Calibri"/>
                                    <a:cs typeface="Times New Roman"/>
                                  </a:rPr>
                                  <m:t>𝒙</m:t>
                                </m:r>
                                <m:r>
                                  <a:rPr lang="en-US" sz="2000" b="1" i="1">
                                    <a:effectLst/>
                                    <a:latin typeface="Cambria Math"/>
                                    <a:ea typeface="Calibri"/>
                                    <a:cs typeface="Times New Roman"/>
                                  </a:rPr>
                                  <m:t>+</m:t>
                                </m:r>
                                <m:r>
                                  <a:rPr lang="en-US" sz="2000" b="1" i="1">
                                    <a:effectLst/>
                                    <a:latin typeface="Cambria Math"/>
                                    <a:ea typeface="Calibri"/>
                                    <a:cs typeface="Times New Roman"/>
                                  </a:rPr>
                                  <m:t>𝟓</m:t>
                                </m:r>
                              </m:oMath>
                            </m:oMathPara>
                          </a14:m>
                          <a:endParaRPr lang="en-US" sz="2000">
                            <a:effectLst/>
                            <a:latin typeface="Calibri"/>
                            <a:ea typeface="Calibri"/>
                            <a:cs typeface="Times New Roman"/>
                          </a:endParaRPr>
                        </a:p>
                      </a:txBody>
                      <a:tcPr marL="68580" marR="68580" marT="0" marB="0">
                        <a:lnL>
                          <a:noFill/>
                        </a:lnL>
                        <a:lnR>
                          <a:noFill/>
                        </a:lnR>
                        <a:lnT>
                          <a:noFill/>
                        </a:lnT>
                        <a:lnB>
                          <a:noFill/>
                        </a:lnB>
                      </a:tcPr>
                    </a:tc>
                    <a:tc>
                      <a:txBody>
                        <a:bodyPr/>
                        <a:lstStyle/>
                        <a:p>
                          <a:pPr marL="0" marR="0" algn="just">
                            <a:spcBef>
                              <a:spcPts val="0"/>
                            </a:spcBef>
                            <a:spcAft>
                              <a:spcPts val="0"/>
                            </a:spcAft>
                          </a:pPr>
                          <a14:m>
                            <m:oMathPara xmlns:m="http://schemas.openxmlformats.org/officeDocument/2006/math">
                              <m:oMathParaPr>
                                <m:jc m:val="centerGroup"/>
                              </m:oMathParaPr>
                              <m:oMath xmlns:m="http://schemas.openxmlformats.org/officeDocument/2006/math">
                                <m:r>
                                  <a:rPr lang="en-US" sz="2000" b="1" i="1">
                                    <a:effectLst/>
                                    <a:latin typeface="Cambria Math"/>
                                    <a:ea typeface="Calibri"/>
                                    <a:cs typeface="Times New Roman"/>
                                  </a:rPr>
                                  <m:t>−</m:t>
                                </m:r>
                                <m:r>
                                  <a:rPr lang="en-US" sz="2000" b="1" i="1">
                                    <a:effectLst/>
                                    <a:latin typeface="Cambria Math"/>
                                    <a:ea typeface="Calibri"/>
                                    <a:cs typeface="Times New Roman"/>
                                  </a:rPr>
                                  <m:t>𝒙</m:t>
                                </m:r>
                                <m:r>
                                  <a:rPr lang="en-US" sz="2000" b="1" i="1">
                                    <a:effectLst/>
                                    <a:latin typeface="Cambria Math"/>
                                    <a:ea typeface="Calibri"/>
                                    <a:cs typeface="Times New Roman"/>
                                  </a:rPr>
                                  <m:t>+</m:t>
                                </m:r>
                                <m:r>
                                  <a:rPr lang="en-US" sz="2000" b="1" i="1">
                                    <a:effectLst/>
                                    <a:latin typeface="Cambria Math"/>
                                    <a:ea typeface="Calibri"/>
                                    <a:cs typeface="Times New Roman"/>
                                  </a:rPr>
                                  <m:t>𝟓</m:t>
                                </m:r>
                                <m:r>
                                  <a:rPr lang="en-US" sz="2000" b="1" i="1">
                                    <a:effectLst/>
                                    <a:latin typeface="Cambria Math"/>
                                    <a:ea typeface="Calibri"/>
                                    <a:cs typeface="Times New Roman"/>
                                  </a:rPr>
                                  <m:t>&lt;</m:t>
                                </m:r>
                                <m:r>
                                  <a:rPr lang="en-US" sz="2000" b="1" i="1">
                                    <a:effectLst/>
                                    <a:latin typeface="Cambria Math"/>
                                    <a:ea typeface="Calibri"/>
                                    <a:cs typeface="Times New Roman"/>
                                  </a:rPr>
                                  <m:t>𝟏𝟑</m:t>
                                </m:r>
                              </m:oMath>
                            </m:oMathPara>
                          </a14:m>
                          <a:endParaRPr lang="en-US" sz="2000" dirty="0">
                            <a:effectLst/>
                            <a:latin typeface="Calibri"/>
                            <a:ea typeface="Calibri"/>
                            <a:cs typeface="Times New Roman"/>
                          </a:endParaRPr>
                        </a:p>
                      </a:txBody>
                      <a:tcPr marL="68580" marR="68580" marT="0" marB="0">
                        <a:lnL>
                          <a:noFill/>
                        </a:lnL>
                        <a:lnR>
                          <a:noFill/>
                        </a:lnR>
                        <a:lnT>
                          <a:noFill/>
                        </a:lnT>
                        <a:lnB>
                          <a:noFill/>
                        </a:lnB>
                      </a:tcPr>
                    </a:tc>
                  </a:tr>
                  <a:tr h="457200">
                    <a:tc>
                      <a:txBody>
                        <a:bodyPr/>
                        <a:lstStyle/>
                        <a:p>
                          <a:pPr marL="0" marR="0" lvl="0" indent="0">
                            <a:spcBef>
                              <a:spcPts val="0"/>
                            </a:spcBef>
                            <a:spcAft>
                              <a:spcPts val="0"/>
                            </a:spcAft>
                            <a:buFont typeface="+mj-lt"/>
                            <a:buNone/>
                          </a:pPr>
                          <a:endParaRPr lang="en-US" sz="2000" dirty="0">
                            <a:effectLst/>
                            <a:latin typeface="Calibri"/>
                            <a:ea typeface="Calibri"/>
                            <a:cs typeface="Times New Roman"/>
                          </a:endParaRPr>
                        </a:p>
                      </a:txBody>
                      <a:tcPr marL="68580" marR="68580" marT="0" marB="0">
                        <a:lnL>
                          <a:noFill/>
                        </a:lnL>
                        <a:lnR>
                          <a:noFill/>
                        </a:lnR>
                        <a:lnT>
                          <a:noFill/>
                        </a:lnT>
                        <a:lnB>
                          <a:noFill/>
                        </a:lnB>
                      </a:tcPr>
                    </a:tc>
                    <a:tc>
                      <a:txBody>
                        <a:bodyPr/>
                        <a:lstStyle/>
                        <a:p>
                          <a:pPr marL="0" marR="0" algn="just">
                            <a:spcBef>
                              <a:spcPts val="0"/>
                            </a:spcBef>
                            <a:spcAft>
                              <a:spcPts val="0"/>
                            </a:spcAft>
                          </a:pPr>
                          <a14:m>
                            <m:oMathPara xmlns:m="http://schemas.openxmlformats.org/officeDocument/2006/math">
                              <m:oMathParaPr>
                                <m:jc m:val="centerGroup"/>
                              </m:oMathParaPr>
                              <m:oMath xmlns:m="http://schemas.openxmlformats.org/officeDocument/2006/math">
                                <m:d>
                                  <m:dPr>
                                    <m:begChr m:val="{"/>
                                    <m:endChr m:val="}"/>
                                    <m:ctrlPr>
                                      <a:rPr lang="en-US" sz="2000" b="1" i="1">
                                        <a:effectLst/>
                                        <a:latin typeface="Cambria Math"/>
                                        <a:ea typeface="Calibri"/>
                                        <a:cs typeface="Times New Roman"/>
                                      </a:rPr>
                                    </m:ctrlPr>
                                  </m:dPr>
                                  <m:e>
                                    <m:r>
                                      <a:rPr lang="en-US" sz="2000" b="1" i="1">
                                        <a:effectLst/>
                                        <a:latin typeface="Cambria Math"/>
                                        <a:ea typeface="Calibri"/>
                                        <a:cs typeface="Times New Roman"/>
                                      </a:rPr>
                                      <m:t>𝒙</m:t>
                                    </m:r>
                                    <m:r>
                                      <a:rPr lang="en-US" sz="2000" b="1" i="1">
                                        <a:effectLst/>
                                        <a:latin typeface="Cambria Math"/>
                                        <a:ea typeface="Calibri"/>
                                        <a:cs typeface="Times New Roman"/>
                                      </a:rPr>
                                      <m:t>|</m:t>
                                    </m:r>
                                    <m:r>
                                      <a:rPr lang="en-US" sz="2000" b="1" i="1">
                                        <a:effectLst/>
                                        <a:latin typeface="Cambria Math"/>
                                        <a:ea typeface="Calibri"/>
                                        <a:cs typeface="Times New Roman"/>
                                      </a:rPr>
                                      <m:t>𝒙</m:t>
                                    </m:r>
                                    <m:r>
                                      <a:rPr lang="en-US" sz="2000" b="1" i="1">
                                        <a:effectLst/>
                                        <a:latin typeface="Cambria Math"/>
                                        <a:ea typeface="Calibri"/>
                                        <a:cs typeface="Times New Roman"/>
                                      </a:rPr>
                                      <m:t>&gt;−</m:t>
                                    </m:r>
                                    <m:r>
                                      <a:rPr lang="en-US" sz="2000" b="1" i="1">
                                        <a:effectLst/>
                                        <a:latin typeface="Cambria Math"/>
                                        <a:ea typeface="Calibri"/>
                                        <a:cs typeface="Times New Roman"/>
                                      </a:rPr>
                                      <m:t>𝟖</m:t>
                                    </m:r>
                                  </m:e>
                                </m:d>
                                <m:r>
                                  <a:rPr lang="en-US" sz="2000" b="1" i="1">
                                    <a:effectLst/>
                                    <a:latin typeface="Cambria Math"/>
                                    <a:ea typeface="Calibri"/>
                                    <a:cs typeface="Times New Roman"/>
                                  </a:rPr>
                                  <m:t>∩</m:t>
                                </m:r>
                                <m:d>
                                  <m:dPr>
                                    <m:begChr m:val="{"/>
                                    <m:endChr m:val="}"/>
                                    <m:ctrlPr>
                                      <a:rPr lang="en-US" sz="2000" b="1" i="1">
                                        <a:effectLst/>
                                        <a:latin typeface="Cambria Math"/>
                                        <a:ea typeface="Calibri"/>
                                        <a:cs typeface="Times New Roman"/>
                                      </a:rPr>
                                    </m:ctrlPr>
                                  </m:dPr>
                                  <m:e>
                                    <m:r>
                                      <a:rPr lang="en-US" sz="2000" b="1" i="1">
                                        <a:effectLst/>
                                        <a:latin typeface="Cambria Math"/>
                                        <a:ea typeface="Calibri"/>
                                        <a:cs typeface="Times New Roman"/>
                                      </a:rPr>
                                      <m:t>𝒙</m:t>
                                    </m:r>
                                    <m:r>
                                      <a:rPr lang="en-US" sz="2000" b="1" i="1">
                                        <a:effectLst/>
                                        <a:latin typeface="Cambria Math"/>
                                        <a:ea typeface="Calibri"/>
                                        <a:cs typeface="Times New Roman"/>
                                      </a:rPr>
                                      <m:t>|</m:t>
                                    </m:r>
                                    <m:r>
                                      <a:rPr lang="en-US" sz="2000" b="1" i="1">
                                        <a:effectLst/>
                                        <a:latin typeface="Cambria Math"/>
                                        <a:ea typeface="Calibri"/>
                                        <a:cs typeface="Times New Roman"/>
                                      </a:rPr>
                                      <m:t>𝒙</m:t>
                                    </m:r>
                                    <m:r>
                                      <a:rPr lang="en-US" sz="2000" b="1" i="1">
                                        <a:effectLst/>
                                        <a:latin typeface="Cambria Math"/>
                                        <a:ea typeface="Calibri"/>
                                        <a:cs typeface="Times New Roman"/>
                                      </a:rPr>
                                      <m:t>&lt;</m:t>
                                    </m:r>
                                    <m:r>
                                      <a:rPr lang="en-US" sz="2000" b="1" i="1">
                                        <a:effectLst/>
                                        <a:latin typeface="Cambria Math"/>
                                        <a:ea typeface="Calibri"/>
                                        <a:cs typeface="Times New Roman"/>
                                      </a:rPr>
                                      <m:t>𝟗</m:t>
                                    </m:r>
                                  </m:e>
                                </m:d>
                              </m:oMath>
                            </m:oMathPara>
                          </a14:m>
                          <a:endParaRPr lang="en-US" sz="2000">
                            <a:effectLst/>
                            <a:latin typeface="Calibri"/>
                            <a:ea typeface="Calibri"/>
                            <a:cs typeface="Times New Roman"/>
                          </a:endParaRPr>
                        </a:p>
                      </a:txBody>
                      <a:tcPr marL="68580" marR="68580" marT="0" marB="0">
                        <a:lnL>
                          <a:noFill/>
                        </a:lnL>
                        <a:lnR>
                          <a:noFill/>
                        </a:lnR>
                        <a:lnT>
                          <a:noFill/>
                        </a:lnT>
                        <a:lnB>
                          <a:noFill/>
                        </a:lnB>
                      </a:tcPr>
                    </a:tc>
                    <a:tc>
                      <a:txBody>
                        <a:bodyPr/>
                        <a:lstStyle/>
                        <a:p>
                          <a:pPr marL="0" marR="0" algn="just">
                            <a:spcBef>
                              <a:spcPts val="0"/>
                            </a:spcBef>
                            <a:spcAft>
                              <a:spcPts val="0"/>
                            </a:spcAft>
                          </a:pPr>
                          <a14:m>
                            <m:oMathPara xmlns:m="http://schemas.openxmlformats.org/officeDocument/2006/math">
                              <m:oMathParaPr>
                                <m:jc m:val="centerGroup"/>
                              </m:oMathParaPr>
                              <m:oMath xmlns:m="http://schemas.openxmlformats.org/officeDocument/2006/math">
                                <m:r>
                                  <a:rPr lang="en-US" sz="2000" b="1" i="1">
                                    <a:effectLst/>
                                    <a:latin typeface="Cambria Math"/>
                                    <a:ea typeface="Calibri"/>
                                    <a:cs typeface="Times New Roman"/>
                                  </a:rPr>
                                  <m:t>−</m:t>
                                </m:r>
                                <m:r>
                                  <a:rPr lang="en-US" sz="2000" b="1" i="1">
                                    <a:effectLst/>
                                    <a:latin typeface="Cambria Math"/>
                                    <a:ea typeface="Calibri"/>
                                    <a:cs typeface="Times New Roman"/>
                                  </a:rPr>
                                  <m:t>𝟒</m:t>
                                </m:r>
                                <m:r>
                                  <a:rPr lang="en-US" sz="2000" b="1" i="1">
                                    <a:solidFill>
                                      <a:srgbClr val="FF0000"/>
                                    </a:solidFill>
                                    <a:effectLst/>
                                    <a:latin typeface="Cambria Math"/>
                                    <a:ea typeface="Calibri"/>
                                    <a:cs typeface="Times New Roman"/>
                                  </a:rPr>
                                  <m:t>−</m:t>
                                </m:r>
                                <m:r>
                                  <a:rPr lang="en-US" sz="2000" b="1" i="1">
                                    <a:solidFill>
                                      <a:srgbClr val="FF0000"/>
                                    </a:solidFill>
                                    <a:effectLst/>
                                    <a:latin typeface="Cambria Math"/>
                                    <a:ea typeface="Calibri"/>
                                    <a:cs typeface="Times New Roman"/>
                                  </a:rPr>
                                  <m:t>𝟓</m:t>
                                </m:r>
                                <m:r>
                                  <a:rPr lang="en-US" sz="2000" b="1" i="1">
                                    <a:effectLst/>
                                    <a:latin typeface="Cambria Math"/>
                                    <a:ea typeface="Calibri"/>
                                    <a:cs typeface="Times New Roman"/>
                                  </a:rPr>
                                  <m:t>&lt;−</m:t>
                                </m:r>
                                <m:r>
                                  <a:rPr lang="en-US" sz="2000" b="1" i="1">
                                    <a:effectLst/>
                                    <a:latin typeface="Cambria Math"/>
                                    <a:ea typeface="Calibri"/>
                                    <a:cs typeface="Times New Roman"/>
                                  </a:rPr>
                                  <m:t>𝒙</m:t>
                                </m:r>
                                <m:r>
                                  <a:rPr lang="en-US" sz="2000" b="1" i="1">
                                    <a:effectLst/>
                                    <a:latin typeface="Cambria Math"/>
                                    <a:ea typeface="Calibri"/>
                                    <a:cs typeface="Times New Roman"/>
                                  </a:rPr>
                                  <m:t>+</m:t>
                                </m:r>
                                <m:r>
                                  <a:rPr lang="en-US" sz="2000" b="1" i="1">
                                    <a:effectLst/>
                                    <a:latin typeface="Cambria Math"/>
                                    <a:ea typeface="Calibri"/>
                                    <a:cs typeface="Times New Roman"/>
                                  </a:rPr>
                                  <m:t>𝟓</m:t>
                                </m:r>
                                <m:r>
                                  <a:rPr lang="en-US" sz="2000" b="1" i="1">
                                    <a:solidFill>
                                      <a:srgbClr val="FF0000"/>
                                    </a:solidFill>
                                    <a:effectLst/>
                                    <a:latin typeface="Cambria Math"/>
                                    <a:ea typeface="Calibri"/>
                                    <a:cs typeface="Times New Roman"/>
                                  </a:rPr>
                                  <m:t>−</m:t>
                                </m:r>
                                <m:r>
                                  <a:rPr lang="en-US" sz="2000" b="1" i="1">
                                    <a:solidFill>
                                      <a:srgbClr val="FF0000"/>
                                    </a:solidFill>
                                    <a:effectLst/>
                                    <a:latin typeface="Cambria Math"/>
                                    <a:ea typeface="Calibri"/>
                                    <a:cs typeface="Times New Roman"/>
                                  </a:rPr>
                                  <m:t>𝟓</m:t>
                                </m:r>
                              </m:oMath>
                            </m:oMathPara>
                          </a14:m>
                          <a:endParaRPr lang="en-US" sz="2000">
                            <a:effectLst/>
                            <a:latin typeface="Calibri"/>
                            <a:ea typeface="Calibri"/>
                            <a:cs typeface="Times New Roman"/>
                          </a:endParaRPr>
                        </a:p>
                      </a:txBody>
                      <a:tcPr marL="68580" marR="68580" marT="0" marB="0">
                        <a:lnL>
                          <a:noFill/>
                        </a:lnL>
                        <a:lnR>
                          <a:noFill/>
                        </a:lnR>
                        <a:lnT>
                          <a:noFill/>
                        </a:lnT>
                        <a:lnB>
                          <a:noFill/>
                        </a:lnB>
                      </a:tcPr>
                    </a:tc>
                    <a:tc>
                      <a:txBody>
                        <a:bodyPr/>
                        <a:lstStyle/>
                        <a:p>
                          <a:pPr marL="0" marR="0" algn="just">
                            <a:spcBef>
                              <a:spcPts val="0"/>
                            </a:spcBef>
                            <a:spcAft>
                              <a:spcPts val="0"/>
                            </a:spcAft>
                          </a:pPr>
                          <a14:m>
                            <m:oMathPara xmlns:m="http://schemas.openxmlformats.org/officeDocument/2006/math">
                              <m:oMathParaPr>
                                <m:jc m:val="centerGroup"/>
                              </m:oMathParaPr>
                              <m:oMath xmlns:m="http://schemas.openxmlformats.org/officeDocument/2006/math">
                                <m:r>
                                  <a:rPr lang="en-US" sz="2000" b="1" i="1">
                                    <a:effectLst/>
                                    <a:latin typeface="Cambria Math"/>
                                    <a:ea typeface="Calibri"/>
                                    <a:cs typeface="Times New Roman"/>
                                  </a:rPr>
                                  <m:t>−</m:t>
                                </m:r>
                                <m:r>
                                  <a:rPr lang="en-US" sz="2000" b="1" i="1">
                                    <a:effectLst/>
                                    <a:latin typeface="Cambria Math"/>
                                    <a:ea typeface="Calibri"/>
                                    <a:cs typeface="Times New Roman"/>
                                  </a:rPr>
                                  <m:t>𝒙</m:t>
                                </m:r>
                                <m:r>
                                  <a:rPr lang="en-US" sz="2000" b="1" i="1">
                                    <a:effectLst/>
                                    <a:latin typeface="Cambria Math"/>
                                    <a:ea typeface="Calibri"/>
                                    <a:cs typeface="Times New Roman"/>
                                  </a:rPr>
                                  <m:t>+</m:t>
                                </m:r>
                                <m:r>
                                  <a:rPr lang="en-US" sz="2000" b="1" i="1">
                                    <a:effectLst/>
                                    <a:latin typeface="Cambria Math"/>
                                    <a:ea typeface="Calibri"/>
                                    <a:cs typeface="Times New Roman"/>
                                  </a:rPr>
                                  <m:t>𝟓</m:t>
                                </m:r>
                                <m:r>
                                  <a:rPr lang="en-US" sz="2000" b="1" i="1">
                                    <a:solidFill>
                                      <a:srgbClr val="FF0000"/>
                                    </a:solidFill>
                                    <a:effectLst/>
                                    <a:latin typeface="Cambria Math"/>
                                    <a:ea typeface="Calibri"/>
                                    <a:cs typeface="Times New Roman"/>
                                  </a:rPr>
                                  <m:t>−</m:t>
                                </m:r>
                                <m:r>
                                  <a:rPr lang="en-US" sz="2000" b="1" i="1">
                                    <a:solidFill>
                                      <a:srgbClr val="FF0000"/>
                                    </a:solidFill>
                                    <a:effectLst/>
                                    <a:latin typeface="Cambria Math"/>
                                    <a:ea typeface="Calibri"/>
                                    <a:cs typeface="Times New Roman"/>
                                  </a:rPr>
                                  <m:t>𝟓</m:t>
                                </m:r>
                                <m:r>
                                  <a:rPr lang="en-US" sz="2000" b="1" i="1">
                                    <a:effectLst/>
                                    <a:latin typeface="Cambria Math"/>
                                    <a:ea typeface="Calibri"/>
                                    <a:cs typeface="Times New Roman"/>
                                  </a:rPr>
                                  <m:t>&lt;</m:t>
                                </m:r>
                                <m:r>
                                  <a:rPr lang="en-US" sz="2000" b="1" i="1">
                                    <a:effectLst/>
                                    <a:latin typeface="Cambria Math"/>
                                    <a:ea typeface="Calibri"/>
                                    <a:cs typeface="Times New Roman"/>
                                  </a:rPr>
                                  <m:t>𝟏𝟑</m:t>
                                </m:r>
                                <m:r>
                                  <a:rPr lang="en-US" sz="2000" b="1" i="1">
                                    <a:solidFill>
                                      <a:srgbClr val="FF0000"/>
                                    </a:solidFill>
                                    <a:effectLst/>
                                    <a:latin typeface="Cambria Math"/>
                                    <a:ea typeface="Calibri"/>
                                    <a:cs typeface="Times New Roman"/>
                                  </a:rPr>
                                  <m:t>−</m:t>
                                </m:r>
                                <m:r>
                                  <a:rPr lang="en-US" sz="2000" b="1" i="1">
                                    <a:solidFill>
                                      <a:srgbClr val="FF0000"/>
                                    </a:solidFill>
                                    <a:effectLst/>
                                    <a:latin typeface="Cambria Math"/>
                                    <a:ea typeface="Calibri"/>
                                    <a:cs typeface="Times New Roman"/>
                                  </a:rPr>
                                  <m:t>𝟓</m:t>
                                </m:r>
                              </m:oMath>
                            </m:oMathPara>
                          </a14:m>
                          <a:endParaRPr lang="en-US" sz="2000">
                            <a:effectLst/>
                            <a:latin typeface="Calibri"/>
                            <a:ea typeface="Calibri"/>
                            <a:cs typeface="Times New Roman"/>
                          </a:endParaRPr>
                        </a:p>
                      </a:txBody>
                      <a:tcPr marL="68580" marR="68580" marT="0" marB="0">
                        <a:lnL>
                          <a:noFill/>
                        </a:lnL>
                        <a:lnR>
                          <a:noFill/>
                        </a:lnR>
                        <a:lnT>
                          <a:noFill/>
                        </a:lnT>
                        <a:lnB>
                          <a:noFill/>
                        </a:lnB>
                      </a:tcPr>
                    </a:tc>
                  </a:tr>
                  <a:tr h="457200">
                    <a:tc>
                      <a:txBody>
                        <a:bodyPr/>
                        <a:lstStyle/>
                        <a:p>
                          <a:pPr marL="0" marR="0" lvl="0" indent="0">
                            <a:spcBef>
                              <a:spcPts val="0"/>
                            </a:spcBef>
                            <a:spcAft>
                              <a:spcPts val="0"/>
                            </a:spcAft>
                            <a:buFont typeface="+mj-lt"/>
                            <a:buNone/>
                          </a:pPr>
                          <a:endParaRPr lang="en-US" sz="2000" dirty="0">
                            <a:effectLst/>
                            <a:latin typeface="Calibri"/>
                            <a:ea typeface="Calibri"/>
                            <a:cs typeface="Times New Roman"/>
                          </a:endParaRPr>
                        </a:p>
                      </a:txBody>
                      <a:tcPr marL="68580" marR="68580" marT="0" marB="0">
                        <a:lnL>
                          <a:noFill/>
                        </a:lnL>
                        <a:lnR>
                          <a:noFill/>
                        </a:lnR>
                        <a:lnT>
                          <a:noFill/>
                        </a:lnT>
                        <a:lnB>
                          <a:noFill/>
                        </a:lnB>
                      </a:tcPr>
                    </a:tc>
                    <a:tc>
                      <a:txBody>
                        <a:bodyPr/>
                        <a:lstStyle/>
                        <a:p>
                          <a:pPr marL="0" marR="0" algn="just">
                            <a:spcBef>
                              <a:spcPts val="0"/>
                            </a:spcBef>
                            <a:spcAft>
                              <a:spcPts val="0"/>
                            </a:spcAft>
                          </a:pPr>
                          <a:r>
                            <a:rPr lang="en-US" sz="2000" b="1">
                              <a:effectLst/>
                              <a:latin typeface="Calibri"/>
                              <a:ea typeface="Calibri"/>
                              <a:cs typeface="Times New Roman"/>
                            </a:rPr>
                            <a:t> </a:t>
                          </a:r>
                          <a:endParaRPr lang="en-US" sz="2000">
                            <a:effectLst/>
                            <a:latin typeface="Calibri"/>
                            <a:ea typeface="Calibri"/>
                            <a:cs typeface="Times New Roman"/>
                          </a:endParaRPr>
                        </a:p>
                      </a:txBody>
                      <a:tcPr marL="68580" marR="68580" marT="0" marB="0">
                        <a:lnL>
                          <a:noFill/>
                        </a:lnL>
                        <a:lnR>
                          <a:noFill/>
                        </a:lnR>
                        <a:lnT>
                          <a:noFill/>
                        </a:lnT>
                        <a:lnB>
                          <a:noFill/>
                        </a:lnB>
                      </a:tcPr>
                    </a:tc>
                    <a:tc>
                      <a:txBody>
                        <a:bodyPr/>
                        <a:lstStyle/>
                        <a:p>
                          <a:pPr marL="0" marR="0" algn="just">
                            <a:spcBef>
                              <a:spcPts val="0"/>
                            </a:spcBef>
                            <a:spcAft>
                              <a:spcPts val="0"/>
                            </a:spcAft>
                          </a:pPr>
                          <a14:m>
                            <m:oMathPara xmlns:m="http://schemas.openxmlformats.org/officeDocument/2006/math">
                              <m:oMathParaPr>
                                <m:jc m:val="centerGroup"/>
                              </m:oMathParaPr>
                              <m:oMath xmlns:m="http://schemas.openxmlformats.org/officeDocument/2006/math">
                                <m:r>
                                  <a:rPr lang="en-US" sz="2000" b="1" i="1">
                                    <a:effectLst/>
                                    <a:latin typeface="Cambria Math"/>
                                    <a:ea typeface="Calibri"/>
                                    <a:cs typeface="Times New Roman"/>
                                  </a:rPr>
                                  <m:t>−</m:t>
                                </m:r>
                                <m:r>
                                  <a:rPr lang="en-US" sz="2000" b="1" i="1">
                                    <a:effectLst/>
                                    <a:latin typeface="Cambria Math"/>
                                    <a:ea typeface="Calibri"/>
                                    <a:cs typeface="Times New Roman"/>
                                  </a:rPr>
                                  <m:t>𝟗</m:t>
                                </m:r>
                                <m:r>
                                  <a:rPr lang="en-US" sz="2000" b="1" i="1">
                                    <a:effectLst/>
                                    <a:latin typeface="Cambria Math"/>
                                    <a:ea typeface="Calibri"/>
                                    <a:cs typeface="Times New Roman"/>
                                  </a:rPr>
                                  <m:t>&lt;−</m:t>
                                </m:r>
                                <m:r>
                                  <a:rPr lang="en-US" sz="2000" b="1" i="1">
                                    <a:effectLst/>
                                    <a:latin typeface="Cambria Math"/>
                                    <a:ea typeface="Calibri"/>
                                    <a:cs typeface="Times New Roman"/>
                                  </a:rPr>
                                  <m:t>𝒙</m:t>
                                </m:r>
                              </m:oMath>
                            </m:oMathPara>
                          </a14:m>
                          <a:endParaRPr lang="en-US" sz="2000">
                            <a:effectLst/>
                            <a:latin typeface="Calibri"/>
                            <a:ea typeface="Calibri"/>
                            <a:cs typeface="Times New Roman"/>
                          </a:endParaRPr>
                        </a:p>
                      </a:txBody>
                      <a:tcPr marL="68580" marR="68580" marT="0" marB="0">
                        <a:lnL>
                          <a:noFill/>
                        </a:lnL>
                        <a:lnR>
                          <a:noFill/>
                        </a:lnR>
                        <a:lnT>
                          <a:noFill/>
                        </a:lnT>
                        <a:lnB>
                          <a:noFill/>
                        </a:lnB>
                      </a:tcPr>
                    </a:tc>
                    <a:tc>
                      <a:txBody>
                        <a:bodyPr/>
                        <a:lstStyle/>
                        <a:p>
                          <a:pPr marL="0" marR="0" algn="just">
                            <a:spcBef>
                              <a:spcPts val="0"/>
                            </a:spcBef>
                            <a:spcAft>
                              <a:spcPts val="0"/>
                            </a:spcAft>
                          </a:pPr>
                          <a14:m>
                            <m:oMathPara xmlns:m="http://schemas.openxmlformats.org/officeDocument/2006/math">
                              <m:oMathParaPr>
                                <m:jc m:val="centerGroup"/>
                              </m:oMathParaPr>
                              <m:oMath xmlns:m="http://schemas.openxmlformats.org/officeDocument/2006/math">
                                <m:r>
                                  <a:rPr lang="en-US" sz="2000" b="1" i="1">
                                    <a:effectLst/>
                                    <a:latin typeface="Cambria Math"/>
                                    <a:ea typeface="Calibri"/>
                                    <a:cs typeface="Times New Roman"/>
                                  </a:rPr>
                                  <m:t>−</m:t>
                                </m:r>
                                <m:r>
                                  <a:rPr lang="en-US" sz="2000" b="1" i="1">
                                    <a:effectLst/>
                                    <a:latin typeface="Cambria Math"/>
                                    <a:ea typeface="Calibri"/>
                                    <a:cs typeface="Times New Roman"/>
                                  </a:rPr>
                                  <m:t>𝒙</m:t>
                                </m:r>
                                <m:r>
                                  <a:rPr lang="en-US" sz="2000" b="1" i="1">
                                    <a:effectLst/>
                                    <a:latin typeface="Cambria Math"/>
                                    <a:ea typeface="Calibri"/>
                                    <a:cs typeface="Times New Roman"/>
                                  </a:rPr>
                                  <m:t>&lt;</m:t>
                                </m:r>
                                <m:r>
                                  <a:rPr lang="en-US" sz="2000" b="1" i="1">
                                    <a:effectLst/>
                                    <a:latin typeface="Cambria Math"/>
                                    <a:ea typeface="Calibri"/>
                                    <a:cs typeface="Times New Roman"/>
                                  </a:rPr>
                                  <m:t>𝟖</m:t>
                                </m:r>
                              </m:oMath>
                            </m:oMathPara>
                          </a14:m>
                          <a:endParaRPr lang="en-US" sz="2000">
                            <a:effectLst/>
                            <a:latin typeface="Calibri"/>
                            <a:ea typeface="Calibri"/>
                            <a:cs typeface="Times New Roman"/>
                          </a:endParaRPr>
                        </a:p>
                      </a:txBody>
                      <a:tcPr marL="68580" marR="68580" marT="0" marB="0">
                        <a:lnL>
                          <a:noFill/>
                        </a:lnL>
                        <a:lnR>
                          <a:noFill/>
                        </a:lnR>
                        <a:lnT>
                          <a:noFill/>
                        </a:lnT>
                        <a:lnB>
                          <a:noFill/>
                        </a:lnB>
                      </a:tcPr>
                    </a:tc>
                  </a:tr>
                  <a:tr h="731520">
                    <a:tc>
                      <a:txBody>
                        <a:bodyPr/>
                        <a:lstStyle/>
                        <a:p>
                          <a:pPr marL="0" marR="0" lvl="0" indent="0">
                            <a:spcBef>
                              <a:spcPts val="0"/>
                            </a:spcBef>
                            <a:spcAft>
                              <a:spcPts val="0"/>
                            </a:spcAft>
                            <a:buFont typeface="+mj-lt"/>
                            <a:buNone/>
                          </a:pPr>
                          <a:endParaRPr lang="en-US" sz="2000" dirty="0">
                            <a:effectLst/>
                            <a:latin typeface="Calibri"/>
                            <a:ea typeface="Calibri"/>
                            <a:cs typeface="Times New Roman"/>
                          </a:endParaRPr>
                        </a:p>
                      </a:txBody>
                      <a:tcPr marL="68580" marR="68580" marT="0" marB="0">
                        <a:lnL>
                          <a:noFill/>
                        </a:lnL>
                        <a:lnR>
                          <a:noFill/>
                        </a:lnR>
                        <a:lnT>
                          <a:noFill/>
                        </a:lnT>
                        <a:lnB>
                          <a:noFill/>
                        </a:lnB>
                      </a:tcPr>
                    </a:tc>
                    <a:tc>
                      <a:txBody>
                        <a:bodyPr/>
                        <a:lstStyle/>
                        <a:p>
                          <a:pPr marL="0" marR="0" algn="just">
                            <a:spcBef>
                              <a:spcPts val="0"/>
                            </a:spcBef>
                            <a:spcAft>
                              <a:spcPts val="0"/>
                            </a:spcAft>
                          </a:pPr>
                          <a:r>
                            <a:rPr lang="en-US" sz="2000" b="1">
                              <a:effectLst/>
                              <a:latin typeface="Calibri"/>
                              <a:ea typeface="Calibri"/>
                              <a:cs typeface="Times New Roman"/>
                            </a:rPr>
                            <a:t> </a:t>
                          </a:r>
                          <a:endParaRPr lang="en-US" sz="2000">
                            <a:effectLst/>
                            <a:latin typeface="Calibri"/>
                            <a:ea typeface="Calibri"/>
                            <a:cs typeface="Times New Roman"/>
                          </a:endParaRPr>
                        </a:p>
                      </a:txBody>
                      <a:tcPr marL="68580" marR="68580" marT="0" marB="0">
                        <a:lnL>
                          <a:noFill/>
                        </a:lnL>
                        <a:lnR>
                          <a:noFill/>
                        </a:lnR>
                        <a:lnT>
                          <a:noFill/>
                        </a:lnT>
                        <a:lnB>
                          <a:noFill/>
                        </a:lnB>
                      </a:tcPr>
                    </a:tc>
                    <a:tc>
                      <a:txBody>
                        <a:bodyPr/>
                        <a:lstStyle/>
                        <a:p>
                          <a:pPr marL="0" marR="0" algn="just">
                            <a:spcBef>
                              <a:spcPts val="0"/>
                            </a:spcBef>
                            <a:spcAft>
                              <a:spcPts val="0"/>
                            </a:spcAft>
                          </a:pPr>
                          <a14:m>
                            <m:oMathPara xmlns:m="http://schemas.openxmlformats.org/officeDocument/2006/math">
                              <m:oMathParaPr>
                                <m:jc m:val="centerGroup"/>
                              </m:oMathParaPr>
                              <m:oMath xmlns:m="http://schemas.openxmlformats.org/officeDocument/2006/math">
                                <m:f>
                                  <m:fPr>
                                    <m:ctrlPr>
                                      <a:rPr lang="en-US" sz="2000" b="1" i="1">
                                        <a:solidFill>
                                          <a:srgbClr val="FF0000"/>
                                        </a:solidFill>
                                        <a:effectLst/>
                                        <a:latin typeface="Cambria Math"/>
                                        <a:ea typeface="Calibri"/>
                                        <a:cs typeface="Times New Roman"/>
                                      </a:rPr>
                                    </m:ctrlPr>
                                  </m:fPr>
                                  <m:num>
                                    <m:r>
                                      <a:rPr lang="en-US" sz="2000" b="1" i="1">
                                        <a:effectLst/>
                                        <a:latin typeface="Cambria Math"/>
                                        <a:ea typeface="Calibri"/>
                                        <a:cs typeface="Times New Roman"/>
                                      </a:rPr>
                                      <m:t>−</m:t>
                                    </m:r>
                                    <m:r>
                                      <a:rPr lang="en-US" sz="2000" b="1" i="1">
                                        <a:effectLst/>
                                        <a:latin typeface="Cambria Math"/>
                                        <a:ea typeface="Calibri"/>
                                        <a:cs typeface="Times New Roman"/>
                                      </a:rPr>
                                      <m:t>𝟗</m:t>
                                    </m:r>
                                  </m:num>
                                  <m:den>
                                    <m:r>
                                      <a:rPr lang="en-US" sz="2000" b="1" i="1">
                                        <a:solidFill>
                                          <a:srgbClr val="FF0000"/>
                                        </a:solidFill>
                                        <a:effectLst/>
                                        <a:latin typeface="Cambria Math"/>
                                        <a:ea typeface="Calibri"/>
                                        <a:cs typeface="Times New Roman"/>
                                      </a:rPr>
                                      <m:t>−</m:t>
                                    </m:r>
                                    <m:r>
                                      <a:rPr lang="en-US" sz="2000" b="1" i="1">
                                        <a:solidFill>
                                          <a:srgbClr val="FF0000"/>
                                        </a:solidFill>
                                        <a:effectLst/>
                                        <a:latin typeface="Cambria Math"/>
                                        <a:ea typeface="Calibri"/>
                                        <a:cs typeface="Times New Roman"/>
                                      </a:rPr>
                                      <m:t>𝟏</m:t>
                                    </m:r>
                                  </m:den>
                                </m:f>
                                <m:r>
                                  <a:rPr lang="en-US" sz="2000" b="1" i="1">
                                    <a:effectLst/>
                                    <a:latin typeface="Cambria Math"/>
                                    <a:ea typeface="Calibri"/>
                                    <a:cs typeface="Times New Roman"/>
                                  </a:rPr>
                                  <m:t>&gt;</m:t>
                                </m:r>
                                <m:f>
                                  <m:fPr>
                                    <m:ctrlPr>
                                      <a:rPr lang="en-US" sz="2000" b="1" i="1">
                                        <a:solidFill>
                                          <a:srgbClr val="FF0000"/>
                                        </a:solidFill>
                                        <a:effectLst/>
                                        <a:latin typeface="Cambria Math"/>
                                        <a:ea typeface="Calibri"/>
                                        <a:cs typeface="Times New Roman"/>
                                      </a:rPr>
                                    </m:ctrlPr>
                                  </m:fPr>
                                  <m:num>
                                    <m:r>
                                      <a:rPr lang="en-US" sz="2000" b="1" i="1">
                                        <a:effectLst/>
                                        <a:latin typeface="Cambria Math"/>
                                        <a:ea typeface="Calibri"/>
                                        <a:cs typeface="Times New Roman"/>
                                      </a:rPr>
                                      <m:t>−</m:t>
                                    </m:r>
                                    <m:r>
                                      <a:rPr lang="en-US" sz="2000" b="1" i="1">
                                        <a:effectLst/>
                                        <a:latin typeface="Cambria Math"/>
                                        <a:ea typeface="Calibri"/>
                                        <a:cs typeface="Times New Roman"/>
                                      </a:rPr>
                                      <m:t>𝒙</m:t>
                                    </m:r>
                                  </m:num>
                                  <m:den>
                                    <m:r>
                                      <a:rPr lang="en-US" sz="2000" b="1" i="1">
                                        <a:solidFill>
                                          <a:srgbClr val="FF0000"/>
                                        </a:solidFill>
                                        <a:effectLst/>
                                        <a:latin typeface="Cambria Math"/>
                                        <a:ea typeface="Calibri"/>
                                        <a:cs typeface="Times New Roman"/>
                                      </a:rPr>
                                      <m:t>−</m:t>
                                    </m:r>
                                    <m:r>
                                      <a:rPr lang="en-US" sz="2000" b="1" i="1">
                                        <a:solidFill>
                                          <a:srgbClr val="FF0000"/>
                                        </a:solidFill>
                                        <a:effectLst/>
                                        <a:latin typeface="Cambria Math"/>
                                        <a:ea typeface="Calibri"/>
                                        <a:cs typeface="Times New Roman"/>
                                      </a:rPr>
                                      <m:t>𝟏</m:t>
                                    </m:r>
                                  </m:den>
                                </m:f>
                              </m:oMath>
                            </m:oMathPara>
                          </a14:m>
                          <a:endParaRPr lang="en-US" sz="2000" dirty="0">
                            <a:effectLst/>
                            <a:latin typeface="Calibri"/>
                            <a:ea typeface="Calibri"/>
                            <a:cs typeface="Times New Roman"/>
                          </a:endParaRPr>
                        </a:p>
                      </a:txBody>
                      <a:tcPr marL="68580" marR="68580" marT="0" marB="0">
                        <a:lnL>
                          <a:noFill/>
                        </a:lnL>
                        <a:lnR>
                          <a:noFill/>
                        </a:lnR>
                        <a:lnT>
                          <a:noFill/>
                        </a:lnT>
                        <a:lnB>
                          <a:noFill/>
                        </a:lnB>
                      </a:tcPr>
                    </a:tc>
                    <a:tc>
                      <a:txBody>
                        <a:bodyPr/>
                        <a:lstStyle/>
                        <a:p>
                          <a:pPr marL="0" marR="0" algn="just">
                            <a:spcBef>
                              <a:spcPts val="0"/>
                            </a:spcBef>
                            <a:spcAft>
                              <a:spcPts val="0"/>
                            </a:spcAft>
                          </a:pPr>
                          <a14:m>
                            <m:oMathPara xmlns:m="http://schemas.openxmlformats.org/officeDocument/2006/math">
                              <m:oMathParaPr>
                                <m:jc m:val="centerGroup"/>
                              </m:oMathParaPr>
                              <m:oMath xmlns:m="http://schemas.openxmlformats.org/officeDocument/2006/math">
                                <m:f>
                                  <m:fPr>
                                    <m:ctrlPr>
                                      <a:rPr lang="en-US" sz="2000" b="1" i="1">
                                        <a:solidFill>
                                          <a:srgbClr val="FF0000"/>
                                        </a:solidFill>
                                        <a:effectLst/>
                                        <a:latin typeface="Cambria Math"/>
                                        <a:ea typeface="Calibri"/>
                                        <a:cs typeface="Times New Roman"/>
                                      </a:rPr>
                                    </m:ctrlPr>
                                  </m:fPr>
                                  <m:num>
                                    <m:r>
                                      <a:rPr lang="en-US" sz="2000" b="1" i="1">
                                        <a:effectLst/>
                                        <a:latin typeface="Cambria Math"/>
                                        <a:ea typeface="Calibri"/>
                                        <a:cs typeface="Times New Roman"/>
                                      </a:rPr>
                                      <m:t>−</m:t>
                                    </m:r>
                                    <m:r>
                                      <a:rPr lang="en-US" sz="2000" b="1" i="1">
                                        <a:effectLst/>
                                        <a:latin typeface="Cambria Math"/>
                                        <a:ea typeface="Calibri"/>
                                        <a:cs typeface="Times New Roman"/>
                                      </a:rPr>
                                      <m:t>𝒙</m:t>
                                    </m:r>
                                  </m:num>
                                  <m:den>
                                    <m:r>
                                      <a:rPr lang="en-US" sz="2000" b="1" i="1">
                                        <a:solidFill>
                                          <a:srgbClr val="FF0000"/>
                                        </a:solidFill>
                                        <a:effectLst/>
                                        <a:latin typeface="Cambria Math"/>
                                        <a:ea typeface="Calibri"/>
                                        <a:cs typeface="Times New Roman"/>
                                      </a:rPr>
                                      <m:t>−</m:t>
                                    </m:r>
                                    <m:r>
                                      <a:rPr lang="en-US" sz="2000" b="1" i="1">
                                        <a:solidFill>
                                          <a:srgbClr val="FF0000"/>
                                        </a:solidFill>
                                        <a:effectLst/>
                                        <a:latin typeface="Cambria Math"/>
                                        <a:ea typeface="Calibri"/>
                                        <a:cs typeface="Times New Roman"/>
                                      </a:rPr>
                                      <m:t>𝟏</m:t>
                                    </m:r>
                                  </m:den>
                                </m:f>
                                <m:r>
                                  <a:rPr lang="en-US" sz="2000" b="1" i="1">
                                    <a:effectLst/>
                                    <a:latin typeface="Cambria Math"/>
                                    <a:ea typeface="Calibri"/>
                                    <a:cs typeface="Times New Roman"/>
                                  </a:rPr>
                                  <m:t>&gt;</m:t>
                                </m:r>
                                <m:f>
                                  <m:fPr>
                                    <m:ctrlPr>
                                      <a:rPr lang="en-US" sz="2000" b="1" i="1">
                                        <a:solidFill>
                                          <a:srgbClr val="FF0000"/>
                                        </a:solidFill>
                                        <a:effectLst/>
                                        <a:latin typeface="Cambria Math"/>
                                        <a:ea typeface="Calibri"/>
                                        <a:cs typeface="Times New Roman"/>
                                      </a:rPr>
                                    </m:ctrlPr>
                                  </m:fPr>
                                  <m:num>
                                    <m:r>
                                      <a:rPr lang="en-US" sz="2000" b="1" i="1">
                                        <a:effectLst/>
                                        <a:latin typeface="Cambria Math"/>
                                        <a:ea typeface="Calibri"/>
                                        <a:cs typeface="Times New Roman"/>
                                      </a:rPr>
                                      <m:t>𝟖</m:t>
                                    </m:r>
                                  </m:num>
                                  <m:den>
                                    <m:r>
                                      <a:rPr lang="en-US" sz="2000" b="1" i="1">
                                        <a:solidFill>
                                          <a:srgbClr val="FF0000"/>
                                        </a:solidFill>
                                        <a:effectLst/>
                                        <a:latin typeface="Cambria Math"/>
                                        <a:ea typeface="Calibri"/>
                                        <a:cs typeface="Times New Roman"/>
                                      </a:rPr>
                                      <m:t>−</m:t>
                                    </m:r>
                                    <m:r>
                                      <a:rPr lang="en-US" sz="2000" b="1" i="1">
                                        <a:solidFill>
                                          <a:srgbClr val="FF0000"/>
                                        </a:solidFill>
                                        <a:effectLst/>
                                        <a:latin typeface="Cambria Math"/>
                                        <a:ea typeface="Calibri"/>
                                        <a:cs typeface="Times New Roman"/>
                                      </a:rPr>
                                      <m:t>𝟏</m:t>
                                    </m:r>
                                  </m:den>
                                </m:f>
                              </m:oMath>
                            </m:oMathPara>
                          </a14:m>
                          <a:endParaRPr lang="en-US" sz="2000">
                            <a:effectLst/>
                            <a:latin typeface="Calibri"/>
                            <a:ea typeface="Calibri"/>
                            <a:cs typeface="Times New Roman"/>
                          </a:endParaRPr>
                        </a:p>
                      </a:txBody>
                      <a:tcPr marL="68580" marR="68580" marT="0" marB="0">
                        <a:lnL>
                          <a:noFill/>
                        </a:lnL>
                        <a:lnR>
                          <a:noFill/>
                        </a:lnR>
                        <a:lnT>
                          <a:noFill/>
                        </a:lnT>
                        <a:lnB>
                          <a:noFill/>
                        </a:lnB>
                      </a:tcPr>
                    </a:tc>
                  </a:tr>
                  <a:tr h="457200">
                    <a:tc>
                      <a:txBody>
                        <a:bodyPr/>
                        <a:lstStyle/>
                        <a:p>
                          <a:pPr marL="0" marR="0" lvl="0" indent="0">
                            <a:spcBef>
                              <a:spcPts val="0"/>
                            </a:spcBef>
                            <a:spcAft>
                              <a:spcPts val="0"/>
                            </a:spcAft>
                            <a:buFont typeface="+mj-lt"/>
                            <a:buNone/>
                          </a:pPr>
                          <a:endParaRPr lang="en-US" sz="2000" dirty="0">
                            <a:effectLst/>
                            <a:latin typeface="Calibri"/>
                            <a:ea typeface="Calibri"/>
                            <a:cs typeface="Times New Roman"/>
                          </a:endParaRPr>
                        </a:p>
                      </a:txBody>
                      <a:tcPr marL="68580" marR="68580" marT="0" marB="0">
                        <a:lnL>
                          <a:noFill/>
                        </a:lnL>
                        <a:lnR>
                          <a:noFill/>
                        </a:lnR>
                        <a:lnT>
                          <a:noFill/>
                        </a:lnT>
                        <a:lnB>
                          <a:noFill/>
                        </a:lnB>
                      </a:tcPr>
                    </a:tc>
                    <a:tc>
                      <a:txBody>
                        <a:bodyPr/>
                        <a:lstStyle/>
                        <a:p>
                          <a:pPr marL="0" marR="0" algn="just">
                            <a:spcBef>
                              <a:spcPts val="0"/>
                            </a:spcBef>
                            <a:spcAft>
                              <a:spcPts val="0"/>
                            </a:spcAft>
                          </a:pPr>
                          <a:r>
                            <a:rPr lang="en-US" sz="2000" b="1">
                              <a:effectLst/>
                              <a:latin typeface="Calibri"/>
                              <a:ea typeface="Calibri"/>
                              <a:cs typeface="Times New Roman"/>
                            </a:rPr>
                            <a:t> </a:t>
                          </a:r>
                          <a:endParaRPr lang="en-US" sz="2000">
                            <a:effectLst/>
                            <a:latin typeface="Calibri"/>
                            <a:ea typeface="Calibri"/>
                            <a:cs typeface="Times New Roman"/>
                          </a:endParaRPr>
                        </a:p>
                      </a:txBody>
                      <a:tcPr marL="68580" marR="68580" marT="0" marB="0">
                        <a:lnL>
                          <a:noFill/>
                        </a:lnL>
                        <a:lnR>
                          <a:noFill/>
                        </a:lnR>
                        <a:lnT>
                          <a:noFill/>
                        </a:lnT>
                        <a:lnB>
                          <a:noFill/>
                        </a:lnB>
                      </a:tcPr>
                    </a:tc>
                    <a:tc>
                      <a:txBody>
                        <a:bodyPr/>
                        <a:lstStyle/>
                        <a:p>
                          <a:pPr marL="0" marR="0" algn="just">
                            <a:spcBef>
                              <a:spcPts val="0"/>
                            </a:spcBef>
                            <a:spcAft>
                              <a:spcPts val="0"/>
                            </a:spcAft>
                          </a:pPr>
                          <a14:m>
                            <m:oMathPara xmlns:m="http://schemas.openxmlformats.org/officeDocument/2006/math">
                              <m:oMathParaPr>
                                <m:jc m:val="centerGroup"/>
                              </m:oMathParaPr>
                              <m:oMath xmlns:m="http://schemas.openxmlformats.org/officeDocument/2006/math">
                                <m:r>
                                  <a:rPr lang="en-US" sz="2000" b="1" i="1">
                                    <a:effectLst/>
                                    <a:latin typeface="Cambria Math"/>
                                    <a:ea typeface="Calibri"/>
                                    <a:cs typeface="Times New Roman"/>
                                  </a:rPr>
                                  <m:t>𝟗</m:t>
                                </m:r>
                                <m:r>
                                  <a:rPr lang="en-US" sz="2000" b="1" i="1">
                                    <a:effectLst/>
                                    <a:latin typeface="Cambria Math"/>
                                    <a:ea typeface="Calibri"/>
                                    <a:cs typeface="Times New Roman"/>
                                  </a:rPr>
                                  <m:t>&gt;</m:t>
                                </m:r>
                                <m:r>
                                  <a:rPr lang="en-US" sz="2000" b="1" i="1">
                                    <a:effectLst/>
                                    <a:latin typeface="Cambria Math"/>
                                    <a:ea typeface="Calibri"/>
                                    <a:cs typeface="Times New Roman"/>
                                  </a:rPr>
                                  <m:t>𝒙</m:t>
                                </m:r>
                              </m:oMath>
                            </m:oMathPara>
                          </a14:m>
                          <a:endParaRPr lang="en-US" sz="2000">
                            <a:effectLst/>
                            <a:latin typeface="Calibri"/>
                            <a:ea typeface="Calibri"/>
                            <a:cs typeface="Times New Roman"/>
                          </a:endParaRPr>
                        </a:p>
                      </a:txBody>
                      <a:tcPr marL="68580" marR="68580" marT="0" marB="0">
                        <a:lnL>
                          <a:noFill/>
                        </a:lnL>
                        <a:lnR>
                          <a:noFill/>
                        </a:lnR>
                        <a:lnT>
                          <a:noFill/>
                        </a:lnT>
                        <a:lnB>
                          <a:noFill/>
                        </a:lnB>
                      </a:tcPr>
                    </a:tc>
                    <a:tc>
                      <a:txBody>
                        <a:bodyPr/>
                        <a:lstStyle/>
                        <a:p>
                          <a:pPr marL="0" marR="0" algn="just">
                            <a:spcBef>
                              <a:spcPts val="0"/>
                            </a:spcBef>
                            <a:spcAft>
                              <a:spcPts val="0"/>
                            </a:spcAft>
                          </a:pPr>
                          <a14:m>
                            <m:oMathPara xmlns:m="http://schemas.openxmlformats.org/officeDocument/2006/math">
                              <m:oMathParaPr>
                                <m:jc m:val="centerGroup"/>
                              </m:oMathParaPr>
                              <m:oMath xmlns:m="http://schemas.openxmlformats.org/officeDocument/2006/math">
                                <m:r>
                                  <a:rPr lang="en-US" sz="2000" b="1" i="1">
                                    <a:effectLst/>
                                    <a:latin typeface="Cambria Math"/>
                                    <a:ea typeface="Calibri"/>
                                    <a:cs typeface="Times New Roman"/>
                                  </a:rPr>
                                  <m:t>𝒙</m:t>
                                </m:r>
                                <m:r>
                                  <a:rPr lang="en-US" sz="2000" b="1" i="1">
                                    <a:effectLst/>
                                    <a:latin typeface="Cambria Math"/>
                                    <a:ea typeface="Calibri"/>
                                    <a:cs typeface="Times New Roman"/>
                                  </a:rPr>
                                  <m:t>&gt;−</m:t>
                                </m:r>
                                <m:r>
                                  <a:rPr lang="en-US" sz="2000" b="1" i="1">
                                    <a:effectLst/>
                                    <a:latin typeface="Cambria Math"/>
                                    <a:ea typeface="Calibri"/>
                                    <a:cs typeface="Times New Roman"/>
                                  </a:rPr>
                                  <m:t>𝟖</m:t>
                                </m:r>
                              </m:oMath>
                            </m:oMathPara>
                          </a14:m>
                          <a:endParaRPr lang="en-US" sz="2000">
                            <a:effectLst/>
                            <a:latin typeface="Calibri"/>
                            <a:ea typeface="Calibri"/>
                            <a:cs typeface="Times New Roman"/>
                          </a:endParaRPr>
                        </a:p>
                      </a:txBody>
                      <a:tcPr marL="68580" marR="68580" marT="0" marB="0">
                        <a:lnL>
                          <a:noFill/>
                        </a:lnL>
                        <a:lnR>
                          <a:noFill/>
                        </a:lnR>
                        <a:lnT>
                          <a:noFill/>
                        </a:lnT>
                        <a:lnB>
                          <a:noFill/>
                        </a:lnB>
                      </a:tcPr>
                    </a:tc>
                  </a:tr>
                  <a:tr h="457200">
                    <a:tc>
                      <a:txBody>
                        <a:bodyPr/>
                        <a:lstStyle/>
                        <a:p>
                          <a:pPr marL="0" marR="0" lvl="0" indent="0">
                            <a:spcBef>
                              <a:spcPts val="0"/>
                            </a:spcBef>
                            <a:spcAft>
                              <a:spcPts val="0"/>
                            </a:spcAft>
                            <a:buFont typeface="+mj-lt"/>
                            <a:buNone/>
                          </a:pPr>
                          <a:endParaRPr lang="en-US" sz="2000" dirty="0">
                            <a:effectLst/>
                            <a:latin typeface="Calibri"/>
                            <a:ea typeface="Calibri"/>
                            <a:cs typeface="Times New Roman"/>
                          </a:endParaRPr>
                        </a:p>
                      </a:txBody>
                      <a:tcPr marL="68580" marR="68580" marT="0" marB="0">
                        <a:lnL>
                          <a:noFill/>
                        </a:lnL>
                        <a:lnR>
                          <a:noFill/>
                        </a:lnR>
                        <a:lnT>
                          <a:noFill/>
                        </a:lnT>
                        <a:lnB>
                          <a:noFill/>
                        </a:lnB>
                      </a:tcPr>
                    </a:tc>
                    <a:tc>
                      <a:txBody>
                        <a:bodyPr/>
                        <a:lstStyle/>
                        <a:p>
                          <a:pPr marL="0" marR="0" algn="just">
                            <a:spcBef>
                              <a:spcPts val="0"/>
                            </a:spcBef>
                            <a:spcAft>
                              <a:spcPts val="0"/>
                            </a:spcAft>
                          </a:pPr>
                          <a:r>
                            <a:rPr lang="en-US" sz="2000" b="1">
                              <a:effectLst/>
                              <a:latin typeface="Calibri"/>
                              <a:ea typeface="Calibri"/>
                              <a:cs typeface="Times New Roman"/>
                            </a:rPr>
                            <a:t> </a:t>
                          </a:r>
                          <a:endParaRPr lang="en-US" sz="2000">
                            <a:effectLst/>
                            <a:latin typeface="Calibri"/>
                            <a:ea typeface="Calibri"/>
                            <a:cs typeface="Times New Roman"/>
                          </a:endParaRPr>
                        </a:p>
                      </a:txBody>
                      <a:tcPr marL="68580" marR="68580" marT="0" marB="0">
                        <a:lnL>
                          <a:noFill/>
                        </a:lnL>
                        <a:lnR>
                          <a:noFill/>
                        </a:lnR>
                        <a:lnT>
                          <a:noFill/>
                        </a:lnT>
                        <a:lnB>
                          <a:noFill/>
                        </a:lnB>
                      </a:tcPr>
                    </a:tc>
                    <a:tc>
                      <a:txBody>
                        <a:bodyPr/>
                        <a:lstStyle/>
                        <a:p>
                          <a:pPr marL="0" marR="0" algn="just">
                            <a:spcBef>
                              <a:spcPts val="0"/>
                            </a:spcBef>
                            <a:spcAft>
                              <a:spcPts val="0"/>
                            </a:spcAft>
                          </a:pPr>
                          <a14:m>
                            <m:oMathPara xmlns:m="http://schemas.openxmlformats.org/officeDocument/2006/math">
                              <m:oMathParaPr>
                                <m:jc m:val="centerGroup"/>
                              </m:oMathParaPr>
                              <m:oMath xmlns:m="http://schemas.openxmlformats.org/officeDocument/2006/math">
                                <m:d>
                                  <m:dPr>
                                    <m:begChr m:val="{"/>
                                    <m:endChr m:val="}"/>
                                    <m:ctrlPr>
                                      <a:rPr lang="en-US" sz="2000" b="1" i="1">
                                        <a:effectLst/>
                                        <a:latin typeface="Cambria Math"/>
                                        <a:ea typeface="Calibri"/>
                                        <a:cs typeface="Times New Roman"/>
                                      </a:rPr>
                                    </m:ctrlPr>
                                  </m:dPr>
                                  <m:e>
                                    <m:r>
                                      <a:rPr lang="en-US" sz="2000" b="1" i="1">
                                        <a:effectLst/>
                                        <a:latin typeface="Cambria Math"/>
                                        <a:ea typeface="Calibri"/>
                                        <a:cs typeface="Times New Roman"/>
                                      </a:rPr>
                                      <m:t>𝒙</m:t>
                                    </m:r>
                                    <m:r>
                                      <a:rPr lang="en-US" sz="2000" b="1" i="1">
                                        <a:effectLst/>
                                        <a:latin typeface="Cambria Math"/>
                                        <a:ea typeface="Calibri"/>
                                        <a:cs typeface="Times New Roman"/>
                                      </a:rPr>
                                      <m:t>|</m:t>
                                    </m:r>
                                    <m:r>
                                      <a:rPr lang="en-US" sz="2000" b="1" i="1">
                                        <a:effectLst/>
                                        <a:latin typeface="Cambria Math"/>
                                        <a:ea typeface="Calibri"/>
                                        <a:cs typeface="Times New Roman"/>
                                      </a:rPr>
                                      <m:t>𝒙</m:t>
                                    </m:r>
                                    <m:r>
                                      <a:rPr lang="en-US" sz="2000" b="1" i="1">
                                        <a:effectLst/>
                                        <a:latin typeface="Cambria Math"/>
                                        <a:ea typeface="Calibri"/>
                                        <a:cs typeface="Times New Roman"/>
                                      </a:rPr>
                                      <m:t>&lt;</m:t>
                                    </m:r>
                                    <m:r>
                                      <a:rPr lang="en-US" sz="2000" b="1" i="1">
                                        <a:effectLst/>
                                        <a:latin typeface="Cambria Math"/>
                                        <a:ea typeface="Calibri"/>
                                        <a:cs typeface="Times New Roman"/>
                                      </a:rPr>
                                      <m:t>𝟗</m:t>
                                    </m:r>
                                  </m:e>
                                </m:d>
                              </m:oMath>
                            </m:oMathPara>
                          </a14:m>
                          <a:endParaRPr lang="en-US" sz="2000">
                            <a:effectLst/>
                            <a:latin typeface="Calibri"/>
                            <a:ea typeface="Calibri"/>
                            <a:cs typeface="Times New Roman"/>
                          </a:endParaRPr>
                        </a:p>
                      </a:txBody>
                      <a:tcPr marL="68580" marR="68580" marT="0" marB="0">
                        <a:lnL>
                          <a:noFill/>
                        </a:lnL>
                        <a:lnR>
                          <a:noFill/>
                        </a:lnR>
                        <a:lnT>
                          <a:noFill/>
                        </a:lnT>
                        <a:lnB>
                          <a:noFill/>
                        </a:lnB>
                      </a:tcPr>
                    </a:tc>
                    <a:tc>
                      <a:txBody>
                        <a:bodyPr/>
                        <a:lstStyle/>
                        <a:p>
                          <a:pPr marL="0" marR="0" algn="just">
                            <a:spcBef>
                              <a:spcPts val="0"/>
                            </a:spcBef>
                            <a:spcAft>
                              <a:spcPts val="0"/>
                            </a:spcAft>
                          </a:pPr>
                          <a14:m>
                            <m:oMathPara xmlns:m="http://schemas.openxmlformats.org/officeDocument/2006/math">
                              <m:oMathParaPr>
                                <m:jc m:val="centerGroup"/>
                              </m:oMathParaPr>
                              <m:oMath xmlns:m="http://schemas.openxmlformats.org/officeDocument/2006/math">
                                <m:d>
                                  <m:dPr>
                                    <m:begChr m:val="{"/>
                                    <m:endChr m:val="}"/>
                                    <m:ctrlPr>
                                      <a:rPr lang="en-US" sz="2000" b="1" i="1">
                                        <a:effectLst/>
                                        <a:latin typeface="Cambria Math"/>
                                        <a:ea typeface="Calibri"/>
                                        <a:cs typeface="Times New Roman"/>
                                      </a:rPr>
                                    </m:ctrlPr>
                                  </m:dPr>
                                  <m:e>
                                    <m:r>
                                      <a:rPr lang="en-US" sz="2000" b="1" i="1">
                                        <a:effectLst/>
                                        <a:latin typeface="Cambria Math"/>
                                        <a:ea typeface="Calibri"/>
                                        <a:cs typeface="Times New Roman"/>
                                      </a:rPr>
                                      <m:t>𝒙</m:t>
                                    </m:r>
                                    <m:r>
                                      <a:rPr lang="en-US" sz="2000" b="1" i="1">
                                        <a:effectLst/>
                                        <a:latin typeface="Cambria Math"/>
                                        <a:ea typeface="Calibri"/>
                                        <a:cs typeface="Times New Roman"/>
                                      </a:rPr>
                                      <m:t>|</m:t>
                                    </m:r>
                                    <m:r>
                                      <a:rPr lang="en-US" sz="2000" b="1" i="1">
                                        <a:effectLst/>
                                        <a:latin typeface="Cambria Math"/>
                                        <a:ea typeface="Calibri"/>
                                        <a:cs typeface="Times New Roman"/>
                                      </a:rPr>
                                      <m:t>𝒙</m:t>
                                    </m:r>
                                    <m:r>
                                      <a:rPr lang="en-US" sz="2000" b="1" i="1">
                                        <a:effectLst/>
                                        <a:latin typeface="Cambria Math"/>
                                        <a:ea typeface="Calibri"/>
                                        <a:cs typeface="Times New Roman"/>
                                      </a:rPr>
                                      <m:t>&gt;−</m:t>
                                    </m:r>
                                    <m:r>
                                      <a:rPr lang="en-US" sz="2000" b="1" i="1">
                                        <a:effectLst/>
                                        <a:latin typeface="Cambria Math"/>
                                        <a:ea typeface="Calibri"/>
                                        <a:cs typeface="Times New Roman"/>
                                      </a:rPr>
                                      <m:t>𝟖</m:t>
                                    </m:r>
                                  </m:e>
                                </m:d>
                              </m:oMath>
                            </m:oMathPara>
                          </a14:m>
                          <a:endParaRPr lang="en-US" sz="2000" dirty="0">
                            <a:effectLst/>
                            <a:latin typeface="Calibri"/>
                            <a:ea typeface="Calibri"/>
                            <a:cs typeface="Times New Roman"/>
                          </a:endParaRPr>
                        </a:p>
                      </a:txBody>
                      <a:tcPr marL="68580" marR="68580" marT="0" marB="0">
                        <a:lnL>
                          <a:noFill/>
                        </a:lnL>
                        <a:lnR>
                          <a:noFill/>
                        </a:lnR>
                        <a:lnT>
                          <a:noFill/>
                        </a:lnT>
                        <a:lnB>
                          <a:noFill/>
                        </a:lnB>
                      </a:tcPr>
                    </a:tc>
                  </a:tr>
                </a:tbl>
              </a:graphicData>
            </a:graphic>
          </p:graphicFrame>
        </mc:Choice>
        <mc:Fallback>
          <p:graphicFrame>
            <p:nvGraphicFramePr>
              <p:cNvPr id="8" name="Table 7"/>
              <p:cNvGraphicFramePr>
                <a:graphicFrameLocks noGrp="1"/>
              </p:cNvGraphicFramePr>
              <p:nvPr>
                <p:extLst>
                  <p:ext uri="{D42A27DB-BD31-4B8C-83A1-F6EECF244321}">
                    <p14:modId xmlns:p14="http://schemas.microsoft.com/office/powerpoint/2010/main" val="992729639"/>
                  </p:ext>
                </p:extLst>
              </p:nvPr>
            </p:nvGraphicFramePr>
            <p:xfrm>
              <a:off x="304800" y="1123950"/>
              <a:ext cx="8595360" cy="3017520"/>
            </p:xfrm>
            <a:graphic>
              <a:graphicData uri="http://schemas.openxmlformats.org/drawingml/2006/table">
                <a:tbl>
                  <a:tblPr firstRow="1" firstCol="1" bandRow="1"/>
                  <a:tblGrid>
                    <a:gridCol w="457200"/>
                    <a:gridCol w="2834640"/>
                    <a:gridCol w="2651760"/>
                    <a:gridCol w="2651760"/>
                  </a:tblGrid>
                  <a:tr h="457200">
                    <a:tc>
                      <a:txBody>
                        <a:bodyPr/>
                        <a:lstStyle/>
                        <a:p>
                          <a:pPr marL="0" marR="0" lvl="0" indent="0">
                            <a:spcBef>
                              <a:spcPts val="0"/>
                            </a:spcBef>
                            <a:spcAft>
                              <a:spcPts val="0"/>
                            </a:spcAft>
                            <a:buFont typeface="+mj-lt"/>
                            <a:buNone/>
                          </a:pPr>
                          <a:r>
                            <a:rPr lang="en-US" sz="2000" dirty="0" smtClean="0">
                              <a:effectLst/>
                              <a:latin typeface="Calibri"/>
                              <a:ea typeface="Times New Roman"/>
                              <a:cs typeface="Times New Roman"/>
                            </a:rPr>
                            <a:t>C.</a:t>
                          </a:r>
                          <a:endParaRPr lang="en-US" sz="2000" dirty="0">
                            <a:effectLst/>
                            <a:latin typeface="Calibri"/>
                            <a:ea typeface="Calibri"/>
                            <a:cs typeface="Times New Roman"/>
                          </a:endParaRPr>
                        </a:p>
                      </a:txBody>
                      <a:tcPr marL="68580" marR="68580" marT="0" marB="0">
                        <a:lnL>
                          <a:noFill/>
                        </a:lnL>
                        <a:lnR>
                          <a:noFill/>
                        </a:lnR>
                        <a:lnT>
                          <a:noFill/>
                        </a:lnT>
                        <a:lnB>
                          <a:noFill/>
                        </a:lnB>
                      </a:tcPr>
                    </a:tc>
                    <a:tc>
                      <a:txBody>
                        <a:bodyPr/>
                        <a:lstStyle/>
                        <a:p>
                          <a:endParaRPr lang="en-US"/>
                        </a:p>
                      </a:txBody>
                      <a:tcPr marL="68580" marR="68580" marT="0" marB="0">
                        <a:lnL>
                          <a:noFill/>
                        </a:lnL>
                        <a:lnR>
                          <a:noFill/>
                        </a:lnR>
                        <a:lnT>
                          <a:noFill/>
                        </a:lnT>
                        <a:lnB>
                          <a:noFill/>
                        </a:lnB>
                        <a:blipFill rotWithShape="1">
                          <a:blip r:embed="rId3"/>
                          <a:stretch>
                            <a:fillRect l="-16129" t="-16000" r="-187097" b="-561333"/>
                          </a:stretch>
                        </a:blipFill>
                      </a:tcPr>
                    </a:tc>
                    <a:tc>
                      <a:txBody>
                        <a:bodyPr/>
                        <a:lstStyle/>
                        <a:p>
                          <a:endParaRPr lang="en-US"/>
                        </a:p>
                      </a:txBody>
                      <a:tcPr marL="68580" marR="68580" marT="0" marB="0">
                        <a:lnL>
                          <a:noFill/>
                        </a:lnL>
                        <a:lnR>
                          <a:noFill/>
                        </a:lnR>
                        <a:lnT>
                          <a:noFill/>
                        </a:lnT>
                        <a:lnB>
                          <a:noFill/>
                        </a:lnB>
                        <a:blipFill rotWithShape="1">
                          <a:blip r:embed="rId3"/>
                          <a:stretch>
                            <a:fillRect l="-124138" t="-16000" r="-100000" b="-561333"/>
                          </a:stretch>
                        </a:blipFill>
                      </a:tcPr>
                    </a:tc>
                    <a:tc>
                      <a:txBody>
                        <a:bodyPr/>
                        <a:lstStyle/>
                        <a:p>
                          <a:endParaRPr lang="en-US"/>
                        </a:p>
                      </a:txBody>
                      <a:tcPr marL="68580" marR="68580" marT="0" marB="0">
                        <a:lnL>
                          <a:noFill/>
                        </a:lnL>
                        <a:lnR>
                          <a:noFill/>
                        </a:lnR>
                        <a:lnT>
                          <a:noFill/>
                        </a:lnT>
                        <a:lnB>
                          <a:noFill/>
                        </a:lnB>
                        <a:blipFill rotWithShape="1">
                          <a:blip r:embed="rId3"/>
                          <a:stretch>
                            <a:fillRect l="-224138" t="-16000" b="-561333"/>
                          </a:stretch>
                        </a:blipFill>
                      </a:tcPr>
                    </a:tc>
                  </a:tr>
                  <a:tr h="457200">
                    <a:tc>
                      <a:txBody>
                        <a:bodyPr/>
                        <a:lstStyle/>
                        <a:p>
                          <a:pPr marL="0" marR="0" lvl="0" indent="0">
                            <a:spcBef>
                              <a:spcPts val="0"/>
                            </a:spcBef>
                            <a:spcAft>
                              <a:spcPts val="0"/>
                            </a:spcAft>
                            <a:buFont typeface="+mj-lt"/>
                            <a:buNone/>
                          </a:pPr>
                          <a:endParaRPr lang="en-US" sz="2000" dirty="0">
                            <a:effectLst/>
                            <a:latin typeface="Calibri"/>
                            <a:ea typeface="Calibri"/>
                            <a:cs typeface="Times New Roman"/>
                          </a:endParaRPr>
                        </a:p>
                      </a:txBody>
                      <a:tcPr marL="68580" marR="68580" marT="0" marB="0">
                        <a:lnL>
                          <a:noFill/>
                        </a:lnL>
                        <a:lnR>
                          <a:noFill/>
                        </a:lnR>
                        <a:lnT>
                          <a:noFill/>
                        </a:lnT>
                        <a:lnB>
                          <a:noFill/>
                        </a:lnB>
                      </a:tcPr>
                    </a:tc>
                    <a:tc>
                      <a:txBody>
                        <a:bodyPr/>
                        <a:lstStyle/>
                        <a:p>
                          <a:endParaRPr lang="en-US"/>
                        </a:p>
                      </a:txBody>
                      <a:tcPr marL="68580" marR="68580" marT="0" marB="0">
                        <a:lnL>
                          <a:noFill/>
                        </a:lnL>
                        <a:lnR>
                          <a:noFill/>
                        </a:lnR>
                        <a:lnT>
                          <a:noFill/>
                        </a:lnT>
                        <a:lnB>
                          <a:noFill/>
                        </a:lnB>
                        <a:blipFill rotWithShape="1">
                          <a:blip r:embed="rId3"/>
                          <a:stretch>
                            <a:fillRect l="-16129" t="-116000" r="-187097" b="-461333"/>
                          </a:stretch>
                        </a:blipFill>
                      </a:tcPr>
                    </a:tc>
                    <a:tc>
                      <a:txBody>
                        <a:bodyPr/>
                        <a:lstStyle/>
                        <a:p>
                          <a:endParaRPr lang="en-US"/>
                        </a:p>
                      </a:txBody>
                      <a:tcPr marL="68580" marR="68580" marT="0" marB="0">
                        <a:lnL>
                          <a:noFill/>
                        </a:lnL>
                        <a:lnR>
                          <a:noFill/>
                        </a:lnR>
                        <a:lnT>
                          <a:noFill/>
                        </a:lnT>
                        <a:lnB>
                          <a:noFill/>
                        </a:lnB>
                        <a:blipFill rotWithShape="1">
                          <a:blip r:embed="rId3"/>
                          <a:stretch>
                            <a:fillRect l="-124138" t="-116000" r="-100000" b="-461333"/>
                          </a:stretch>
                        </a:blipFill>
                      </a:tcPr>
                    </a:tc>
                    <a:tc>
                      <a:txBody>
                        <a:bodyPr/>
                        <a:lstStyle/>
                        <a:p>
                          <a:endParaRPr lang="en-US"/>
                        </a:p>
                      </a:txBody>
                      <a:tcPr marL="68580" marR="68580" marT="0" marB="0">
                        <a:lnL>
                          <a:noFill/>
                        </a:lnL>
                        <a:lnR>
                          <a:noFill/>
                        </a:lnR>
                        <a:lnT>
                          <a:noFill/>
                        </a:lnT>
                        <a:lnB>
                          <a:noFill/>
                        </a:lnB>
                        <a:blipFill rotWithShape="1">
                          <a:blip r:embed="rId3"/>
                          <a:stretch>
                            <a:fillRect l="-224138" t="-116000" b="-461333"/>
                          </a:stretch>
                        </a:blipFill>
                      </a:tcPr>
                    </a:tc>
                  </a:tr>
                  <a:tr h="457200">
                    <a:tc>
                      <a:txBody>
                        <a:bodyPr/>
                        <a:lstStyle/>
                        <a:p>
                          <a:pPr marL="0" marR="0" lvl="0" indent="0">
                            <a:spcBef>
                              <a:spcPts val="0"/>
                            </a:spcBef>
                            <a:spcAft>
                              <a:spcPts val="0"/>
                            </a:spcAft>
                            <a:buFont typeface="+mj-lt"/>
                            <a:buNone/>
                          </a:pPr>
                          <a:endParaRPr lang="en-US" sz="2000" dirty="0">
                            <a:effectLst/>
                            <a:latin typeface="Calibri"/>
                            <a:ea typeface="Calibri"/>
                            <a:cs typeface="Times New Roman"/>
                          </a:endParaRPr>
                        </a:p>
                      </a:txBody>
                      <a:tcPr marL="68580" marR="68580" marT="0" marB="0">
                        <a:lnL>
                          <a:noFill/>
                        </a:lnL>
                        <a:lnR>
                          <a:noFill/>
                        </a:lnR>
                        <a:lnT>
                          <a:noFill/>
                        </a:lnT>
                        <a:lnB>
                          <a:noFill/>
                        </a:lnB>
                      </a:tcPr>
                    </a:tc>
                    <a:tc>
                      <a:txBody>
                        <a:bodyPr/>
                        <a:lstStyle/>
                        <a:p>
                          <a:pPr marL="0" marR="0" algn="just">
                            <a:spcBef>
                              <a:spcPts val="0"/>
                            </a:spcBef>
                            <a:spcAft>
                              <a:spcPts val="0"/>
                            </a:spcAft>
                          </a:pPr>
                          <a:r>
                            <a:rPr lang="en-US" sz="2000" b="1">
                              <a:effectLst/>
                              <a:latin typeface="Calibri"/>
                              <a:ea typeface="Calibri"/>
                              <a:cs typeface="Times New Roman"/>
                            </a:rPr>
                            <a:t> </a:t>
                          </a:r>
                          <a:endParaRPr lang="en-US" sz="2000">
                            <a:effectLst/>
                            <a:latin typeface="Calibri"/>
                            <a:ea typeface="Calibri"/>
                            <a:cs typeface="Times New Roman"/>
                          </a:endParaRPr>
                        </a:p>
                      </a:txBody>
                      <a:tcPr marL="68580" marR="68580" marT="0" marB="0">
                        <a:lnL>
                          <a:noFill/>
                        </a:lnL>
                        <a:lnR>
                          <a:noFill/>
                        </a:lnR>
                        <a:lnT>
                          <a:noFill/>
                        </a:lnT>
                        <a:lnB>
                          <a:noFill/>
                        </a:lnB>
                      </a:tcPr>
                    </a:tc>
                    <a:tc>
                      <a:txBody>
                        <a:bodyPr/>
                        <a:lstStyle/>
                        <a:p>
                          <a:endParaRPr lang="en-US"/>
                        </a:p>
                      </a:txBody>
                      <a:tcPr marL="68580" marR="68580" marT="0" marB="0">
                        <a:lnL>
                          <a:noFill/>
                        </a:lnL>
                        <a:lnR>
                          <a:noFill/>
                        </a:lnR>
                        <a:lnT>
                          <a:noFill/>
                        </a:lnT>
                        <a:lnB>
                          <a:noFill/>
                        </a:lnB>
                        <a:blipFill rotWithShape="1">
                          <a:blip r:embed="rId3"/>
                          <a:stretch>
                            <a:fillRect l="-124138" t="-216000" r="-100000" b="-361333"/>
                          </a:stretch>
                        </a:blipFill>
                      </a:tcPr>
                    </a:tc>
                    <a:tc>
                      <a:txBody>
                        <a:bodyPr/>
                        <a:lstStyle/>
                        <a:p>
                          <a:endParaRPr lang="en-US"/>
                        </a:p>
                      </a:txBody>
                      <a:tcPr marL="68580" marR="68580" marT="0" marB="0">
                        <a:lnL>
                          <a:noFill/>
                        </a:lnL>
                        <a:lnR>
                          <a:noFill/>
                        </a:lnR>
                        <a:lnT>
                          <a:noFill/>
                        </a:lnT>
                        <a:lnB>
                          <a:noFill/>
                        </a:lnB>
                        <a:blipFill rotWithShape="1">
                          <a:blip r:embed="rId3"/>
                          <a:stretch>
                            <a:fillRect l="-224138" t="-216000" b="-361333"/>
                          </a:stretch>
                        </a:blipFill>
                      </a:tcPr>
                    </a:tc>
                  </a:tr>
                  <a:tr h="731520">
                    <a:tc>
                      <a:txBody>
                        <a:bodyPr/>
                        <a:lstStyle/>
                        <a:p>
                          <a:pPr marL="0" marR="0" lvl="0" indent="0">
                            <a:spcBef>
                              <a:spcPts val="0"/>
                            </a:spcBef>
                            <a:spcAft>
                              <a:spcPts val="0"/>
                            </a:spcAft>
                            <a:buFont typeface="+mj-lt"/>
                            <a:buNone/>
                          </a:pPr>
                          <a:endParaRPr lang="en-US" sz="2000" dirty="0">
                            <a:effectLst/>
                            <a:latin typeface="Calibri"/>
                            <a:ea typeface="Calibri"/>
                            <a:cs typeface="Times New Roman"/>
                          </a:endParaRPr>
                        </a:p>
                      </a:txBody>
                      <a:tcPr marL="68580" marR="68580" marT="0" marB="0">
                        <a:lnL>
                          <a:noFill/>
                        </a:lnL>
                        <a:lnR>
                          <a:noFill/>
                        </a:lnR>
                        <a:lnT>
                          <a:noFill/>
                        </a:lnT>
                        <a:lnB>
                          <a:noFill/>
                        </a:lnB>
                      </a:tcPr>
                    </a:tc>
                    <a:tc>
                      <a:txBody>
                        <a:bodyPr/>
                        <a:lstStyle/>
                        <a:p>
                          <a:pPr marL="0" marR="0" algn="just">
                            <a:spcBef>
                              <a:spcPts val="0"/>
                            </a:spcBef>
                            <a:spcAft>
                              <a:spcPts val="0"/>
                            </a:spcAft>
                          </a:pPr>
                          <a:r>
                            <a:rPr lang="en-US" sz="2000" b="1">
                              <a:effectLst/>
                              <a:latin typeface="Calibri"/>
                              <a:ea typeface="Calibri"/>
                              <a:cs typeface="Times New Roman"/>
                            </a:rPr>
                            <a:t> </a:t>
                          </a:r>
                          <a:endParaRPr lang="en-US" sz="2000">
                            <a:effectLst/>
                            <a:latin typeface="Calibri"/>
                            <a:ea typeface="Calibri"/>
                            <a:cs typeface="Times New Roman"/>
                          </a:endParaRPr>
                        </a:p>
                      </a:txBody>
                      <a:tcPr marL="68580" marR="68580" marT="0" marB="0">
                        <a:lnL>
                          <a:noFill/>
                        </a:lnL>
                        <a:lnR>
                          <a:noFill/>
                        </a:lnR>
                        <a:lnT>
                          <a:noFill/>
                        </a:lnT>
                        <a:lnB>
                          <a:noFill/>
                        </a:lnB>
                      </a:tcPr>
                    </a:tc>
                    <a:tc>
                      <a:txBody>
                        <a:bodyPr/>
                        <a:lstStyle/>
                        <a:p>
                          <a:endParaRPr lang="en-US"/>
                        </a:p>
                      </a:txBody>
                      <a:tcPr marL="68580" marR="68580" marT="0" marB="0">
                        <a:lnL>
                          <a:noFill/>
                        </a:lnL>
                        <a:lnR>
                          <a:noFill/>
                        </a:lnR>
                        <a:lnT>
                          <a:noFill/>
                        </a:lnT>
                        <a:lnB>
                          <a:noFill/>
                        </a:lnB>
                        <a:blipFill rotWithShape="1">
                          <a:blip r:embed="rId3"/>
                          <a:stretch>
                            <a:fillRect l="-124138" t="-197500" r="-100000" b="-125833"/>
                          </a:stretch>
                        </a:blipFill>
                      </a:tcPr>
                    </a:tc>
                    <a:tc>
                      <a:txBody>
                        <a:bodyPr/>
                        <a:lstStyle/>
                        <a:p>
                          <a:endParaRPr lang="en-US"/>
                        </a:p>
                      </a:txBody>
                      <a:tcPr marL="68580" marR="68580" marT="0" marB="0">
                        <a:lnL>
                          <a:noFill/>
                        </a:lnL>
                        <a:lnR>
                          <a:noFill/>
                        </a:lnR>
                        <a:lnT>
                          <a:noFill/>
                        </a:lnT>
                        <a:lnB>
                          <a:noFill/>
                        </a:lnB>
                        <a:blipFill rotWithShape="1">
                          <a:blip r:embed="rId3"/>
                          <a:stretch>
                            <a:fillRect l="-224138" t="-197500" b="-125833"/>
                          </a:stretch>
                        </a:blipFill>
                      </a:tcPr>
                    </a:tc>
                  </a:tr>
                  <a:tr h="457200">
                    <a:tc>
                      <a:txBody>
                        <a:bodyPr/>
                        <a:lstStyle/>
                        <a:p>
                          <a:pPr marL="0" marR="0" lvl="0" indent="0">
                            <a:spcBef>
                              <a:spcPts val="0"/>
                            </a:spcBef>
                            <a:spcAft>
                              <a:spcPts val="0"/>
                            </a:spcAft>
                            <a:buFont typeface="+mj-lt"/>
                            <a:buNone/>
                          </a:pPr>
                          <a:endParaRPr lang="en-US" sz="2000" dirty="0">
                            <a:effectLst/>
                            <a:latin typeface="Calibri"/>
                            <a:ea typeface="Calibri"/>
                            <a:cs typeface="Times New Roman"/>
                          </a:endParaRPr>
                        </a:p>
                      </a:txBody>
                      <a:tcPr marL="68580" marR="68580" marT="0" marB="0">
                        <a:lnL>
                          <a:noFill/>
                        </a:lnL>
                        <a:lnR>
                          <a:noFill/>
                        </a:lnR>
                        <a:lnT>
                          <a:noFill/>
                        </a:lnT>
                        <a:lnB>
                          <a:noFill/>
                        </a:lnB>
                      </a:tcPr>
                    </a:tc>
                    <a:tc>
                      <a:txBody>
                        <a:bodyPr/>
                        <a:lstStyle/>
                        <a:p>
                          <a:pPr marL="0" marR="0" algn="just">
                            <a:spcBef>
                              <a:spcPts val="0"/>
                            </a:spcBef>
                            <a:spcAft>
                              <a:spcPts val="0"/>
                            </a:spcAft>
                          </a:pPr>
                          <a:r>
                            <a:rPr lang="en-US" sz="2000" b="1">
                              <a:effectLst/>
                              <a:latin typeface="Calibri"/>
                              <a:ea typeface="Calibri"/>
                              <a:cs typeface="Times New Roman"/>
                            </a:rPr>
                            <a:t> </a:t>
                          </a:r>
                          <a:endParaRPr lang="en-US" sz="2000">
                            <a:effectLst/>
                            <a:latin typeface="Calibri"/>
                            <a:ea typeface="Calibri"/>
                            <a:cs typeface="Times New Roman"/>
                          </a:endParaRPr>
                        </a:p>
                      </a:txBody>
                      <a:tcPr marL="68580" marR="68580" marT="0" marB="0">
                        <a:lnL>
                          <a:noFill/>
                        </a:lnL>
                        <a:lnR>
                          <a:noFill/>
                        </a:lnR>
                        <a:lnT>
                          <a:noFill/>
                        </a:lnT>
                        <a:lnB>
                          <a:noFill/>
                        </a:lnB>
                      </a:tcPr>
                    </a:tc>
                    <a:tc>
                      <a:txBody>
                        <a:bodyPr/>
                        <a:lstStyle/>
                        <a:p>
                          <a:endParaRPr lang="en-US"/>
                        </a:p>
                      </a:txBody>
                      <a:tcPr marL="68580" marR="68580" marT="0" marB="0">
                        <a:lnL>
                          <a:noFill/>
                        </a:lnL>
                        <a:lnR>
                          <a:noFill/>
                        </a:lnR>
                        <a:lnT>
                          <a:noFill/>
                        </a:lnT>
                        <a:lnB>
                          <a:noFill/>
                        </a:lnB>
                        <a:blipFill rotWithShape="1">
                          <a:blip r:embed="rId3"/>
                          <a:stretch>
                            <a:fillRect l="-124138" t="-476000" r="-100000" b="-101333"/>
                          </a:stretch>
                        </a:blipFill>
                      </a:tcPr>
                    </a:tc>
                    <a:tc>
                      <a:txBody>
                        <a:bodyPr/>
                        <a:lstStyle/>
                        <a:p>
                          <a:endParaRPr lang="en-US"/>
                        </a:p>
                      </a:txBody>
                      <a:tcPr marL="68580" marR="68580" marT="0" marB="0">
                        <a:lnL>
                          <a:noFill/>
                        </a:lnL>
                        <a:lnR>
                          <a:noFill/>
                        </a:lnR>
                        <a:lnT>
                          <a:noFill/>
                        </a:lnT>
                        <a:lnB>
                          <a:noFill/>
                        </a:lnB>
                        <a:blipFill rotWithShape="1">
                          <a:blip r:embed="rId3"/>
                          <a:stretch>
                            <a:fillRect l="-224138" t="-476000" b="-101333"/>
                          </a:stretch>
                        </a:blipFill>
                      </a:tcPr>
                    </a:tc>
                  </a:tr>
                  <a:tr h="457200">
                    <a:tc>
                      <a:txBody>
                        <a:bodyPr/>
                        <a:lstStyle/>
                        <a:p>
                          <a:pPr marL="0" marR="0" lvl="0" indent="0">
                            <a:spcBef>
                              <a:spcPts val="0"/>
                            </a:spcBef>
                            <a:spcAft>
                              <a:spcPts val="0"/>
                            </a:spcAft>
                            <a:buFont typeface="+mj-lt"/>
                            <a:buNone/>
                          </a:pPr>
                          <a:endParaRPr lang="en-US" sz="2000" dirty="0">
                            <a:effectLst/>
                            <a:latin typeface="Calibri"/>
                            <a:ea typeface="Calibri"/>
                            <a:cs typeface="Times New Roman"/>
                          </a:endParaRPr>
                        </a:p>
                      </a:txBody>
                      <a:tcPr marL="68580" marR="68580" marT="0" marB="0">
                        <a:lnL>
                          <a:noFill/>
                        </a:lnL>
                        <a:lnR>
                          <a:noFill/>
                        </a:lnR>
                        <a:lnT>
                          <a:noFill/>
                        </a:lnT>
                        <a:lnB>
                          <a:noFill/>
                        </a:lnB>
                      </a:tcPr>
                    </a:tc>
                    <a:tc>
                      <a:txBody>
                        <a:bodyPr/>
                        <a:lstStyle/>
                        <a:p>
                          <a:pPr marL="0" marR="0" algn="just">
                            <a:spcBef>
                              <a:spcPts val="0"/>
                            </a:spcBef>
                            <a:spcAft>
                              <a:spcPts val="0"/>
                            </a:spcAft>
                          </a:pPr>
                          <a:r>
                            <a:rPr lang="en-US" sz="2000" b="1">
                              <a:effectLst/>
                              <a:latin typeface="Calibri"/>
                              <a:ea typeface="Calibri"/>
                              <a:cs typeface="Times New Roman"/>
                            </a:rPr>
                            <a:t> </a:t>
                          </a:r>
                          <a:endParaRPr lang="en-US" sz="2000">
                            <a:effectLst/>
                            <a:latin typeface="Calibri"/>
                            <a:ea typeface="Calibri"/>
                            <a:cs typeface="Times New Roman"/>
                          </a:endParaRPr>
                        </a:p>
                      </a:txBody>
                      <a:tcPr marL="68580" marR="68580" marT="0" marB="0">
                        <a:lnL>
                          <a:noFill/>
                        </a:lnL>
                        <a:lnR>
                          <a:noFill/>
                        </a:lnR>
                        <a:lnT>
                          <a:noFill/>
                        </a:lnT>
                        <a:lnB>
                          <a:noFill/>
                        </a:lnB>
                      </a:tcPr>
                    </a:tc>
                    <a:tc>
                      <a:txBody>
                        <a:bodyPr/>
                        <a:lstStyle/>
                        <a:p>
                          <a:endParaRPr lang="en-US"/>
                        </a:p>
                      </a:txBody>
                      <a:tcPr marL="68580" marR="68580" marT="0" marB="0">
                        <a:lnL>
                          <a:noFill/>
                        </a:lnL>
                        <a:lnR>
                          <a:noFill/>
                        </a:lnR>
                        <a:lnT>
                          <a:noFill/>
                        </a:lnT>
                        <a:lnB>
                          <a:noFill/>
                        </a:lnB>
                        <a:blipFill rotWithShape="1">
                          <a:blip r:embed="rId3"/>
                          <a:stretch>
                            <a:fillRect l="-124138" t="-576000" r="-100000" b="-1333"/>
                          </a:stretch>
                        </a:blipFill>
                      </a:tcPr>
                    </a:tc>
                    <a:tc>
                      <a:txBody>
                        <a:bodyPr/>
                        <a:lstStyle/>
                        <a:p>
                          <a:endParaRPr lang="en-US"/>
                        </a:p>
                      </a:txBody>
                      <a:tcPr marL="68580" marR="68580" marT="0" marB="0">
                        <a:lnL>
                          <a:noFill/>
                        </a:lnL>
                        <a:lnR>
                          <a:noFill/>
                        </a:lnR>
                        <a:lnT>
                          <a:noFill/>
                        </a:lnT>
                        <a:lnB>
                          <a:noFill/>
                        </a:lnB>
                        <a:blipFill rotWithShape="1">
                          <a:blip r:embed="rId3"/>
                          <a:stretch>
                            <a:fillRect l="-224138" t="-576000" b="-1333"/>
                          </a:stretch>
                        </a:blipFill>
                      </a:tcPr>
                    </a:tc>
                  </a:tr>
                </a:tbl>
              </a:graphicData>
            </a:graphic>
          </p:graphicFrame>
        </mc:Fallback>
      </mc:AlternateContent>
    </p:spTree>
    <p:extLst>
      <p:ext uri="{BB962C8B-B14F-4D97-AF65-F5344CB8AC3E}">
        <p14:creationId xmlns:p14="http://schemas.microsoft.com/office/powerpoint/2010/main" val="153265216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9050"/>
            <a:ext cx="8229600" cy="365760"/>
          </a:xfrm>
        </p:spPr>
        <p:txBody>
          <a:bodyPr>
            <a:normAutofit/>
          </a:bodyPr>
          <a:lstStyle/>
          <a:p>
            <a:pPr algn="l"/>
            <a:r>
              <a:rPr lang="en-US" sz="1700" b="1" dirty="0">
                <a:latin typeface="Cambria" panose="02040503050406030204" pitchFamily="18" charset="0"/>
              </a:rPr>
              <a:t>UNION AND INTERSECTION OF SETS</a:t>
            </a:r>
          </a:p>
        </p:txBody>
      </p:sp>
      <p:sp>
        <p:nvSpPr>
          <p:cNvPr id="3" name="Content Placeholder 2"/>
          <p:cNvSpPr>
            <a:spLocks noGrp="1"/>
          </p:cNvSpPr>
          <p:nvPr>
            <p:ph idx="1"/>
          </p:nvPr>
        </p:nvSpPr>
        <p:spPr>
          <a:xfrm>
            <a:off x="228600" y="742950"/>
            <a:ext cx="8686800" cy="4114800"/>
          </a:xfrm>
        </p:spPr>
        <p:txBody>
          <a:bodyPr>
            <a:normAutofit/>
          </a:bodyPr>
          <a:lstStyle/>
          <a:p>
            <a:pPr marL="0" indent="0">
              <a:buNone/>
            </a:pPr>
            <a:r>
              <a:rPr lang="en-US" sz="2400" b="1" dirty="0">
                <a:solidFill>
                  <a:srgbClr val="0070C0"/>
                </a:solidFill>
              </a:rPr>
              <a:t>VENN DIAGRAM</a:t>
            </a:r>
            <a:r>
              <a:rPr lang="en-US" sz="2400" dirty="0">
                <a:solidFill>
                  <a:srgbClr val="0070C0"/>
                </a:solidFill>
              </a:rPr>
              <a:t> </a:t>
            </a:r>
            <a:r>
              <a:rPr lang="en-US" sz="2400" dirty="0"/>
              <a:t>is used to show the relationships between sets. Sets are represented by circles drawn inside a rectangle (representing the universal set). </a:t>
            </a:r>
          </a:p>
        </p:txBody>
      </p:sp>
      <p:pic>
        <p:nvPicPr>
          <p:cNvPr id="5" name="Picture 2" descr="C:\Users\nicart\Dropbox\algebra 1\Horizontal Logo (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a:solidFill>
                  <a:srgbClr val="FFFFFF"/>
                </a:solidFill>
              </a14:hiddenFill>
            </a:ext>
          </a:extLst>
        </p:spPr>
      </p:pic>
      <p:grpSp>
        <p:nvGrpSpPr>
          <p:cNvPr id="6" name="Group 5"/>
          <p:cNvGrpSpPr>
            <a:grpSpLocks noChangeAspect="1"/>
          </p:cNvGrpSpPr>
          <p:nvPr/>
        </p:nvGrpSpPr>
        <p:grpSpPr>
          <a:xfrm>
            <a:off x="4267200" y="1945081"/>
            <a:ext cx="4572000" cy="2853537"/>
            <a:chOff x="173406" y="288849"/>
            <a:chExt cx="4578594" cy="2857500"/>
          </a:xfrm>
        </p:grpSpPr>
        <p:sp>
          <p:nvSpPr>
            <p:cNvPr id="7" name="Rectangle 6"/>
            <p:cNvSpPr/>
            <p:nvPr/>
          </p:nvSpPr>
          <p:spPr>
            <a:xfrm>
              <a:off x="180000" y="288849"/>
              <a:ext cx="4572000" cy="2857500"/>
            </a:xfrm>
            <a:prstGeom prst="rect">
              <a:avLst/>
            </a:prstGeom>
            <a:noFill/>
          </p:spPr>
          <p:style>
            <a:lnRef idx="2">
              <a:schemeClr val="accent6"/>
            </a:lnRef>
            <a:fillRef idx="1">
              <a:schemeClr val="lt1"/>
            </a:fillRef>
            <a:effectRef idx="0">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8" name="Oval 7"/>
            <p:cNvSpPr/>
            <p:nvPr/>
          </p:nvSpPr>
          <p:spPr>
            <a:xfrm>
              <a:off x="1996108" y="637034"/>
              <a:ext cx="2285684" cy="2285546"/>
            </a:xfrm>
            <a:prstGeom prst="ellipse">
              <a:avLst/>
            </a:prstGeom>
            <a:solidFill>
              <a:srgbClr val="66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9" name="Oval 8"/>
            <p:cNvSpPr/>
            <p:nvPr/>
          </p:nvSpPr>
          <p:spPr>
            <a:xfrm>
              <a:off x="629971" y="637034"/>
              <a:ext cx="2285684" cy="2285546"/>
            </a:xfrm>
            <a:prstGeom prst="ellipse">
              <a:avLst/>
            </a:prstGeom>
            <a:solidFill>
              <a:srgbClr val="FFFF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mc:AlternateContent xmlns:mc="http://schemas.openxmlformats.org/markup-compatibility/2006" xmlns:a14="http://schemas.microsoft.com/office/drawing/2010/main">
          <mc:Choice Requires="a14">
            <p:sp>
              <p:nvSpPr>
                <p:cNvPr id="10" name="Text Box 13"/>
                <p:cNvSpPr txBox="1"/>
                <p:nvPr/>
              </p:nvSpPr>
              <p:spPr>
                <a:xfrm>
                  <a:off x="173406" y="298701"/>
                  <a:ext cx="456565" cy="36512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600"/>
                    </a:spcAft>
                  </a:pPr>
                  <a14:m>
                    <m:oMathPara xmlns:m="http://schemas.openxmlformats.org/officeDocument/2006/math">
                      <m:oMathParaPr>
                        <m:jc m:val="centerGroup"/>
                      </m:oMathParaPr>
                      <m:oMath xmlns:m="http://schemas.openxmlformats.org/officeDocument/2006/math">
                        <m:r>
                          <a:rPr lang="en-US" sz="1600" b="1" i="1">
                            <a:effectLst/>
                            <a:latin typeface="Cambria Math"/>
                            <a:ea typeface="Calibri"/>
                          </a:rPr>
                          <m:t>𝑼</m:t>
                        </m:r>
                      </m:oMath>
                    </m:oMathPara>
                  </a14:m>
                  <a:endParaRPr lang="en-US" sz="1200">
                    <a:effectLst/>
                    <a:latin typeface="Times New Roman"/>
                    <a:ea typeface="Times New Roman"/>
                  </a:endParaRPr>
                </a:p>
              </p:txBody>
            </p:sp>
          </mc:Choice>
          <mc:Fallback xmlns="">
            <p:sp>
              <p:nvSpPr>
                <p:cNvPr id="10" name="Text Box 13"/>
                <p:cNvSpPr txBox="1">
                  <a:spLocks noRot="1" noChangeAspect="1" noMove="1" noResize="1" noEditPoints="1" noAdjustHandles="1" noChangeArrowheads="1" noChangeShapeType="1" noTextEdit="1"/>
                </p:cNvSpPr>
                <p:nvPr/>
              </p:nvSpPr>
              <p:spPr>
                <a:xfrm>
                  <a:off x="173406" y="298701"/>
                  <a:ext cx="456565" cy="365125"/>
                </a:xfrm>
                <a:prstGeom prst="rect">
                  <a:avLst/>
                </a:prstGeom>
                <a:blipFill rotWithShape="1">
                  <a:blip r:embed="rId3"/>
                  <a:stretch>
                    <a:fillRect/>
                  </a:stretch>
                </a:blipFill>
                <a:ln w="6350">
                  <a:noFill/>
                </a:ln>
                <a:effectLst/>
              </p:spPr>
              <p:txBody>
                <a:bodyPr/>
                <a:lstStyle/>
                <a:p>
                  <a:r>
                    <a:rPr lang="en-US">
                      <a:noFill/>
                    </a:rPr>
                    <a:t> </a:t>
                  </a:r>
                </a:p>
              </p:txBody>
            </p:sp>
          </mc:Fallback>
        </mc:AlternateContent>
        <p:sp>
          <p:nvSpPr>
            <p:cNvPr id="11" name="Text Box 13"/>
            <p:cNvSpPr txBox="1"/>
            <p:nvPr/>
          </p:nvSpPr>
          <p:spPr>
            <a:xfrm>
              <a:off x="630018" y="1310105"/>
              <a:ext cx="1143000" cy="914218"/>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600"/>
                </a:spcAft>
              </a:pPr>
              <a:r>
                <a:rPr lang="en-US" sz="1100" b="1">
                  <a:effectLst/>
                  <a:latin typeface="Times New Roman"/>
                  <a:ea typeface="Calibri"/>
                </a:rPr>
                <a:t>Elements in set A only</a:t>
              </a:r>
              <a:endParaRPr lang="en-US" sz="1200">
                <a:effectLst/>
                <a:latin typeface="Times New Roman"/>
                <a:ea typeface="Times New Roman"/>
              </a:endParaRPr>
            </a:p>
          </p:txBody>
        </p:sp>
        <mc:AlternateContent xmlns:mc="http://schemas.openxmlformats.org/markup-compatibility/2006" xmlns:a14="http://schemas.microsoft.com/office/drawing/2010/main">
          <mc:Choice Requires="a14">
            <p:sp>
              <p:nvSpPr>
                <p:cNvPr id="12" name="Text Box 13"/>
                <p:cNvSpPr txBox="1"/>
                <p:nvPr/>
              </p:nvSpPr>
              <p:spPr>
                <a:xfrm>
                  <a:off x="1087105" y="389910"/>
                  <a:ext cx="457138" cy="365688"/>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600"/>
                    </a:spcAft>
                  </a:pPr>
                  <a14:m>
                    <m:oMathPara xmlns:m="http://schemas.openxmlformats.org/officeDocument/2006/math">
                      <m:oMathParaPr>
                        <m:jc m:val="centerGroup"/>
                      </m:oMathParaPr>
                      <m:oMath xmlns:m="http://schemas.openxmlformats.org/officeDocument/2006/math">
                        <m:r>
                          <a:rPr lang="en-US" sz="1600" b="1" i="1">
                            <a:effectLst/>
                            <a:latin typeface="Cambria Math"/>
                            <a:ea typeface="Calibri"/>
                          </a:rPr>
                          <m:t>𝑨</m:t>
                        </m:r>
                      </m:oMath>
                    </m:oMathPara>
                  </a14:m>
                  <a:endParaRPr lang="en-US" sz="1200">
                    <a:effectLst/>
                    <a:latin typeface="Times New Roman"/>
                    <a:ea typeface="Times New Roman"/>
                  </a:endParaRPr>
                </a:p>
              </p:txBody>
            </p:sp>
          </mc:Choice>
          <mc:Fallback xmlns="">
            <p:sp>
              <p:nvSpPr>
                <p:cNvPr id="12" name="Text Box 13"/>
                <p:cNvSpPr txBox="1">
                  <a:spLocks noRot="1" noChangeAspect="1" noMove="1" noResize="1" noEditPoints="1" noAdjustHandles="1" noChangeArrowheads="1" noChangeShapeType="1" noTextEdit="1"/>
                </p:cNvSpPr>
                <p:nvPr/>
              </p:nvSpPr>
              <p:spPr>
                <a:xfrm>
                  <a:off x="1087105" y="389910"/>
                  <a:ext cx="457138" cy="365688"/>
                </a:xfrm>
                <a:prstGeom prst="rect">
                  <a:avLst/>
                </a:prstGeom>
                <a:blipFill rotWithShape="1">
                  <a:blip r:embed="rId4"/>
                  <a:stretch>
                    <a:fillRect/>
                  </a:stretch>
                </a:blipFill>
                <a:ln w="6350">
                  <a:noFill/>
                </a:ln>
                <a:effec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3" name="Text Box 13"/>
                <p:cNvSpPr txBox="1"/>
                <p:nvPr/>
              </p:nvSpPr>
              <p:spPr>
                <a:xfrm>
                  <a:off x="1886945" y="887660"/>
                  <a:ext cx="1143000" cy="1806713"/>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600"/>
                    </a:spcAft>
                  </a:pPr>
                  <a14:m>
                    <m:oMathPara xmlns:m="http://schemas.openxmlformats.org/officeDocument/2006/math">
                      <m:oMathParaPr>
                        <m:jc m:val="centerGroup"/>
                      </m:oMathParaPr>
                      <m:oMath xmlns:m="http://schemas.openxmlformats.org/officeDocument/2006/math">
                        <m:r>
                          <a:rPr lang="en-US" sz="1400" b="1" i="1">
                            <a:effectLst/>
                            <a:latin typeface="Cambria Math"/>
                            <a:ea typeface="Calibri"/>
                          </a:rPr>
                          <m:t>𝑨</m:t>
                        </m:r>
                        <m:r>
                          <a:rPr lang="en-US" sz="1400" b="1" i="1">
                            <a:effectLst/>
                            <a:latin typeface="Cambria Math"/>
                            <a:ea typeface="Calibri"/>
                          </a:rPr>
                          <m:t>∩</m:t>
                        </m:r>
                        <m:r>
                          <a:rPr lang="en-US" sz="1400" b="1" i="1">
                            <a:effectLst/>
                            <a:latin typeface="Cambria Math"/>
                            <a:ea typeface="Calibri"/>
                          </a:rPr>
                          <m:t>𝑩</m:t>
                        </m:r>
                      </m:oMath>
                    </m:oMathPara>
                  </a14:m>
                  <a:endParaRPr lang="en-US" sz="1200">
                    <a:effectLst/>
                    <a:latin typeface="Times New Roman"/>
                    <a:ea typeface="Times New Roman"/>
                  </a:endParaRPr>
                </a:p>
                <a:p>
                  <a:pPr marL="0" marR="0" algn="ctr">
                    <a:spcBef>
                      <a:spcPts val="0"/>
                    </a:spcBef>
                    <a:spcAft>
                      <a:spcPts val="600"/>
                    </a:spcAft>
                  </a:pPr>
                  <a:r>
                    <a:rPr lang="en-US" sz="800" b="1">
                      <a:effectLst/>
                      <a:latin typeface="Times New Roman"/>
                      <a:ea typeface="Calibri"/>
                    </a:rPr>
                    <a:t> </a:t>
                  </a:r>
                  <a:endParaRPr lang="en-US" sz="1200">
                    <a:effectLst/>
                    <a:latin typeface="Times New Roman"/>
                    <a:ea typeface="Times New Roman"/>
                  </a:endParaRPr>
                </a:p>
                <a:p>
                  <a:pPr marL="0" marR="0" algn="ctr">
                    <a:spcBef>
                      <a:spcPts val="0"/>
                    </a:spcBef>
                    <a:spcAft>
                      <a:spcPts val="600"/>
                    </a:spcAft>
                  </a:pPr>
                  <a:r>
                    <a:rPr lang="en-US" sz="1100" b="1">
                      <a:effectLst/>
                      <a:latin typeface="Times New Roman"/>
                      <a:ea typeface="Calibri"/>
                    </a:rPr>
                    <a:t>Elements</a:t>
                  </a:r>
                  <a:br>
                    <a:rPr lang="en-US" sz="1100" b="1">
                      <a:effectLst/>
                      <a:latin typeface="Times New Roman"/>
                      <a:ea typeface="Calibri"/>
                    </a:rPr>
                  </a:br>
                  <a:r>
                    <a:rPr lang="en-US" sz="1100" b="1">
                      <a:effectLst/>
                      <a:latin typeface="Times New Roman"/>
                      <a:ea typeface="Calibri"/>
                    </a:rPr>
                    <a:t>in both </a:t>
                  </a:r>
                  <a:br>
                    <a:rPr lang="en-US" sz="1100" b="1">
                      <a:effectLst/>
                      <a:latin typeface="Times New Roman"/>
                      <a:ea typeface="Calibri"/>
                    </a:rPr>
                  </a:br>
                  <a:r>
                    <a:rPr lang="en-US" sz="1100" b="1">
                      <a:effectLst/>
                      <a:latin typeface="Times New Roman"/>
                      <a:ea typeface="Calibri"/>
                    </a:rPr>
                    <a:t>A and B</a:t>
                  </a:r>
                  <a:endParaRPr lang="en-US" sz="1200">
                    <a:effectLst/>
                    <a:latin typeface="Times New Roman"/>
                    <a:ea typeface="Times New Roman"/>
                  </a:endParaRPr>
                </a:p>
              </p:txBody>
            </p:sp>
          </mc:Choice>
          <mc:Fallback xmlns="">
            <p:sp>
              <p:nvSpPr>
                <p:cNvPr id="13" name="Text Box 13"/>
                <p:cNvSpPr txBox="1">
                  <a:spLocks noRot="1" noChangeAspect="1" noMove="1" noResize="1" noEditPoints="1" noAdjustHandles="1" noChangeArrowheads="1" noChangeShapeType="1" noTextEdit="1"/>
                </p:cNvSpPr>
                <p:nvPr/>
              </p:nvSpPr>
              <p:spPr>
                <a:xfrm>
                  <a:off x="1886945" y="887660"/>
                  <a:ext cx="1143000" cy="1806713"/>
                </a:xfrm>
                <a:prstGeom prst="rect">
                  <a:avLst/>
                </a:prstGeom>
                <a:blipFill rotWithShape="1">
                  <a:blip r:embed="rId5"/>
                  <a:stretch>
                    <a:fillRect/>
                  </a:stretch>
                </a:blipFill>
                <a:ln w="6350">
                  <a:noFill/>
                </a:ln>
                <a:effec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4" name="Text Box 13"/>
                <p:cNvSpPr txBox="1"/>
                <p:nvPr/>
              </p:nvSpPr>
              <p:spPr>
                <a:xfrm>
                  <a:off x="3434206" y="413730"/>
                  <a:ext cx="457138" cy="365688"/>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600"/>
                    </a:spcAft>
                  </a:pPr>
                  <a14:m>
                    <m:oMathPara xmlns:m="http://schemas.openxmlformats.org/officeDocument/2006/math">
                      <m:oMathParaPr>
                        <m:jc m:val="centerGroup"/>
                      </m:oMathParaPr>
                      <m:oMath xmlns:m="http://schemas.openxmlformats.org/officeDocument/2006/math">
                        <m:r>
                          <a:rPr lang="en-US" sz="1600" b="1" i="1">
                            <a:effectLst/>
                            <a:latin typeface="Cambria Math"/>
                            <a:ea typeface="Calibri"/>
                          </a:rPr>
                          <m:t>𝑩</m:t>
                        </m:r>
                      </m:oMath>
                    </m:oMathPara>
                  </a14:m>
                  <a:endParaRPr lang="en-US" sz="1200">
                    <a:effectLst/>
                    <a:latin typeface="Times New Roman"/>
                    <a:ea typeface="Times New Roman"/>
                  </a:endParaRPr>
                </a:p>
              </p:txBody>
            </p:sp>
          </mc:Choice>
          <mc:Fallback xmlns="">
            <p:sp>
              <p:nvSpPr>
                <p:cNvPr id="14" name="Text Box 13"/>
                <p:cNvSpPr txBox="1">
                  <a:spLocks noRot="1" noChangeAspect="1" noMove="1" noResize="1" noEditPoints="1" noAdjustHandles="1" noChangeArrowheads="1" noChangeShapeType="1" noTextEdit="1"/>
                </p:cNvSpPr>
                <p:nvPr/>
              </p:nvSpPr>
              <p:spPr>
                <a:xfrm>
                  <a:off x="3434206" y="413730"/>
                  <a:ext cx="457138" cy="365688"/>
                </a:xfrm>
                <a:prstGeom prst="rect">
                  <a:avLst/>
                </a:prstGeom>
                <a:blipFill rotWithShape="1">
                  <a:blip r:embed="rId6"/>
                  <a:stretch>
                    <a:fillRect/>
                  </a:stretch>
                </a:blipFill>
                <a:ln w="6350">
                  <a:noFill/>
                </a:ln>
                <a:effectLst/>
              </p:spPr>
              <p:txBody>
                <a:bodyPr/>
                <a:lstStyle/>
                <a:p>
                  <a:r>
                    <a:rPr lang="en-US">
                      <a:noFill/>
                    </a:rPr>
                    <a:t> </a:t>
                  </a:r>
                </a:p>
              </p:txBody>
            </p:sp>
          </mc:Fallback>
        </mc:AlternateContent>
        <p:sp>
          <p:nvSpPr>
            <p:cNvPr id="15" name="Text Box 13"/>
            <p:cNvSpPr txBox="1"/>
            <p:nvPr/>
          </p:nvSpPr>
          <p:spPr>
            <a:xfrm>
              <a:off x="3130894" y="1316900"/>
              <a:ext cx="1150674" cy="913584"/>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600"/>
                </a:spcAft>
              </a:pPr>
              <a:r>
                <a:rPr lang="en-US" sz="1100" b="1">
                  <a:effectLst/>
                  <a:latin typeface="Times New Roman"/>
                  <a:ea typeface="Calibri"/>
                </a:rPr>
                <a:t>Elements in set B only</a:t>
              </a:r>
              <a:endParaRPr lang="en-US" sz="1200">
                <a:effectLst/>
                <a:latin typeface="Times New Roman"/>
                <a:ea typeface="Times New Roman"/>
              </a:endParaRPr>
            </a:p>
          </p:txBody>
        </p:sp>
      </p:grpSp>
      <p:sp>
        <p:nvSpPr>
          <p:cNvPr id="16" name="Content Placeholder 2"/>
          <p:cNvSpPr txBox="1">
            <a:spLocks/>
          </p:cNvSpPr>
          <p:nvPr/>
        </p:nvSpPr>
        <p:spPr>
          <a:xfrm>
            <a:off x="457200" y="2046002"/>
            <a:ext cx="3657600" cy="2811747"/>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000" dirty="0" smtClean="0"/>
              <a:t>The overlapping region of two circles represents the </a:t>
            </a:r>
            <a:r>
              <a:rPr lang="en-US" sz="2000" b="1" dirty="0" smtClean="0">
                <a:solidFill>
                  <a:srgbClr val="0070C0"/>
                </a:solidFill>
              </a:rPr>
              <a:t>intersection</a:t>
            </a:r>
            <a:r>
              <a:rPr lang="en-US" sz="2000" dirty="0" smtClean="0"/>
              <a:t> of the two sets.</a:t>
            </a:r>
          </a:p>
          <a:p>
            <a:pPr marL="0" indent="0">
              <a:buNone/>
            </a:pPr>
            <a:endParaRPr lang="en-US" sz="2000" dirty="0" smtClean="0"/>
          </a:p>
          <a:p>
            <a:r>
              <a:rPr lang="en-US" sz="2000" dirty="0" smtClean="0"/>
              <a:t>The two circles together represent the </a:t>
            </a:r>
            <a:r>
              <a:rPr lang="en-US" sz="2000" b="1" dirty="0" smtClean="0">
                <a:solidFill>
                  <a:srgbClr val="0070C0"/>
                </a:solidFill>
              </a:rPr>
              <a:t>union</a:t>
            </a:r>
            <a:r>
              <a:rPr lang="en-US" sz="2000" dirty="0" smtClean="0">
                <a:solidFill>
                  <a:srgbClr val="0070C0"/>
                </a:solidFill>
              </a:rPr>
              <a:t> </a:t>
            </a:r>
            <a:r>
              <a:rPr lang="en-US" sz="2000" dirty="0" smtClean="0"/>
              <a:t>of two sets.</a:t>
            </a:r>
            <a:endParaRPr lang="en-US" sz="2000" dirty="0"/>
          </a:p>
        </p:txBody>
      </p:sp>
    </p:spTree>
    <p:extLst>
      <p:ext uri="{BB962C8B-B14F-4D97-AF65-F5344CB8AC3E}">
        <p14:creationId xmlns:p14="http://schemas.microsoft.com/office/powerpoint/2010/main" val="40076297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9050"/>
            <a:ext cx="8229600" cy="365760"/>
          </a:xfrm>
        </p:spPr>
        <p:txBody>
          <a:bodyPr>
            <a:normAutofit/>
          </a:bodyPr>
          <a:lstStyle/>
          <a:p>
            <a:pPr algn="l"/>
            <a:r>
              <a:rPr lang="en-US" sz="1700" b="1" dirty="0" smtClean="0">
                <a:latin typeface="Cambria" panose="02040503050406030204" pitchFamily="18" charset="0"/>
              </a:rPr>
              <a:t>UNION AND INTERSECTION OF SETS</a:t>
            </a:r>
            <a:endParaRPr lang="en-US" sz="1700" b="1" dirty="0">
              <a:latin typeface="Cambria" panose="02040503050406030204" pitchFamily="18" charset="0"/>
            </a:endParaRPr>
          </a:p>
        </p:txBody>
      </p:sp>
      <p:sp>
        <p:nvSpPr>
          <p:cNvPr id="3" name="Content Placeholder 2"/>
          <p:cNvSpPr>
            <a:spLocks noGrp="1"/>
          </p:cNvSpPr>
          <p:nvPr>
            <p:ph idx="1"/>
          </p:nvPr>
        </p:nvSpPr>
        <p:spPr>
          <a:xfrm>
            <a:off x="228600" y="742950"/>
            <a:ext cx="8686800" cy="4114800"/>
          </a:xfrm>
        </p:spPr>
        <p:txBody>
          <a:bodyPr>
            <a:normAutofit/>
          </a:bodyPr>
          <a:lstStyle/>
          <a:p>
            <a:pPr marL="0" indent="0" algn="ctr">
              <a:buNone/>
            </a:pPr>
            <a:r>
              <a:rPr lang="en-US" sz="2400" b="1" dirty="0" smtClean="0">
                <a:solidFill>
                  <a:srgbClr val="0070C0"/>
                </a:solidFill>
              </a:rPr>
              <a:t>Students will be able to:</a:t>
            </a:r>
          </a:p>
          <a:p>
            <a:pPr marL="0" indent="0" algn="ctr">
              <a:buNone/>
            </a:pPr>
            <a:r>
              <a:rPr lang="en-US" sz="2400" dirty="0"/>
              <a:t>find the intersection and union of sets and </a:t>
            </a:r>
            <a:r>
              <a:rPr lang="en-US" sz="2400" dirty="0" smtClean="0"/>
              <a:t/>
            </a:r>
            <a:br>
              <a:rPr lang="en-US" sz="2400" dirty="0" smtClean="0"/>
            </a:br>
            <a:r>
              <a:rPr lang="en-US" sz="2400" dirty="0" smtClean="0"/>
              <a:t>represent </a:t>
            </a:r>
            <a:r>
              <a:rPr lang="en-US" sz="2400" dirty="0"/>
              <a:t>them on a Venn diagram</a:t>
            </a:r>
            <a:r>
              <a:rPr lang="en-US" sz="2400" dirty="0" smtClean="0"/>
              <a:t>.</a:t>
            </a:r>
          </a:p>
          <a:p>
            <a:pPr marL="0" indent="0">
              <a:buNone/>
            </a:pPr>
            <a:endParaRPr lang="en-US" sz="2400" dirty="0"/>
          </a:p>
          <a:p>
            <a:pPr marL="0" indent="0" algn="ctr">
              <a:buNone/>
            </a:pPr>
            <a:r>
              <a:rPr lang="en-US" sz="2400" b="1" dirty="0" smtClean="0">
                <a:solidFill>
                  <a:srgbClr val="0070C0"/>
                </a:solidFill>
              </a:rPr>
              <a:t>Key Vocabulary:</a:t>
            </a:r>
          </a:p>
          <a:p>
            <a:pPr>
              <a:buFont typeface="Symbol" panose="05050102010706020507" pitchFamily="18" charset="2"/>
              <a:buChar char="·"/>
            </a:pPr>
            <a:r>
              <a:rPr lang="en-US" sz="2400" dirty="0" smtClean="0"/>
              <a:t>Intersection of Sets</a:t>
            </a:r>
          </a:p>
          <a:p>
            <a:pPr>
              <a:buFont typeface="Symbol" panose="05050102010706020507" pitchFamily="18" charset="2"/>
              <a:buChar char="·"/>
            </a:pPr>
            <a:r>
              <a:rPr lang="en-US" sz="2400" dirty="0" smtClean="0"/>
              <a:t>Union</a:t>
            </a:r>
            <a:r>
              <a:rPr lang="en-US" sz="2400" dirty="0"/>
              <a:t> of Sets</a:t>
            </a:r>
            <a:endParaRPr lang="en-US" sz="2400" dirty="0" smtClean="0"/>
          </a:p>
          <a:p>
            <a:pPr>
              <a:buFont typeface="Symbol" panose="05050102010706020507" pitchFamily="18" charset="2"/>
              <a:buChar char="·"/>
            </a:pPr>
            <a:r>
              <a:rPr lang="en-US" sz="2400" dirty="0" smtClean="0"/>
              <a:t>Venn Diagram</a:t>
            </a:r>
          </a:p>
          <a:p>
            <a:pPr>
              <a:buFont typeface="Symbol" panose="05050102010706020507" pitchFamily="18" charset="2"/>
              <a:buChar char="·"/>
            </a:pPr>
            <a:endParaRPr lang="en-US" sz="2400" dirty="0" smtClean="0"/>
          </a:p>
        </p:txBody>
      </p:sp>
      <p:pic>
        <p:nvPicPr>
          <p:cNvPr id="5" name="Picture 2" descr="C:\Users\nicart\Dropbox\algebra 1\Horizontal Logo (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2706452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9050"/>
            <a:ext cx="8229600" cy="365760"/>
          </a:xfrm>
        </p:spPr>
        <p:txBody>
          <a:bodyPr>
            <a:normAutofit/>
          </a:bodyPr>
          <a:lstStyle/>
          <a:p>
            <a:pPr algn="l"/>
            <a:r>
              <a:rPr lang="en-US" sz="1700" b="1">
                <a:latin typeface="Cambria" panose="02040503050406030204" pitchFamily="18" charset="0"/>
              </a:rPr>
              <a:t>UNION AND INTERSECTION OF SETS</a:t>
            </a:r>
            <a:endParaRPr lang="en-US" sz="1700" b="1" dirty="0">
              <a:latin typeface="Cambria" panose="02040503050406030204" pitchFamily="18" charset="0"/>
            </a:endParaRP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228600" y="742950"/>
                <a:ext cx="8686800" cy="4114800"/>
              </a:xfrm>
            </p:spPr>
            <p:txBody>
              <a:bodyPr>
                <a:normAutofit/>
              </a:bodyPr>
              <a:lstStyle/>
              <a:p>
                <a:pPr marL="0" indent="0">
                  <a:buNone/>
                </a:pPr>
                <a:r>
                  <a:rPr lang="en-US" sz="2400" b="1" dirty="0" smtClean="0">
                    <a:solidFill>
                      <a:srgbClr val="0070C0"/>
                    </a:solidFill>
                    <a:ea typeface="Calibri"/>
                    <a:cs typeface="Times New Roman"/>
                  </a:rPr>
                  <a:t>Sample Problem 5</a:t>
                </a:r>
                <a:r>
                  <a:rPr lang="en-US" sz="2400" dirty="0" smtClean="0">
                    <a:ea typeface="Calibri"/>
                    <a:cs typeface="Times New Roman"/>
                  </a:rPr>
                  <a:t>: </a:t>
                </a:r>
                <a:r>
                  <a:rPr lang="en-US" sz="2400" dirty="0"/>
                  <a:t>In a survey, 100 people were asked to choose between cake or ice cream or both cake and ice cream. 52 likes cake and 27 likes cake and ice cream. How many likes cake? Draw a Venn Diagram.</a:t>
                </a:r>
              </a:p>
              <a:p>
                <a:pPr marL="0" indent="0">
                  <a:buNone/>
                </a:pPr>
                <a:r>
                  <a:rPr lang="en-US" sz="2400" dirty="0"/>
                  <a:t>Let </a:t>
                </a:r>
                <a:r>
                  <a:rPr lang="en-US" sz="2400" dirty="0" smtClean="0"/>
                  <a:t>	</a:t>
                </a:r>
                <a14:m>
                  <m:oMath xmlns:m="http://schemas.openxmlformats.org/officeDocument/2006/math">
                    <m:r>
                      <a:rPr lang="en-US" sz="2400" b="1" i="1">
                        <a:latin typeface="Cambria Math"/>
                      </a:rPr>
                      <m:t>𝑨</m:t>
                    </m:r>
                    <m:r>
                      <a:rPr lang="en-US" sz="2400" i="1">
                        <a:latin typeface="Cambria Math"/>
                      </a:rPr>
                      <m:t>=</m:t>
                    </m:r>
                    <m:r>
                      <m:rPr>
                        <m:sty m:val="p"/>
                      </m:rPr>
                      <a:rPr lang="en-US" sz="2400">
                        <a:latin typeface="Cambria Math"/>
                      </a:rPr>
                      <m:t>for</m:t>
                    </m:r>
                    <m:r>
                      <a:rPr lang="en-US" sz="2400">
                        <a:latin typeface="Cambria Math"/>
                      </a:rPr>
                      <m:t> </m:t>
                    </m:r>
                    <m:r>
                      <m:rPr>
                        <m:sty m:val="p"/>
                      </m:rPr>
                      <a:rPr lang="en-US" sz="2400">
                        <a:latin typeface="Cambria Math"/>
                      </a:rPr>
                      <m:t>those</m:t>
                    </m:r>
                    <m:r>
                      <a:rPr lang="en-US" sz="2400">
                        <a:latin typeface="Cambria Math"/>
                      </a:rPr>
                      <m:t> </m:t>
                    </m:r>
                    <m:r>
                      <m:rPr>
                        <m:sty m:val="p"/>
                      </m:rPr>
                      <a:rPr lang="en-US" sz="2400">
                        <a:latin typeface="Cambria Math"/>
                      </a:rPr>
                      <m:t>who</m:t>
                    </m:r>
                    <m:r>
                      <a:rPr lang="en-US" sz="2400">
                        <a:latin typeface="Cambria Math"/>
                      </a:rPr>
                      <m:t> </m:t>
                    </m:r>
                    <m:r>
                      <m:rPr>
                        <m:sty m:val="p"/>
                      </m:rPr>
                      <a:rPr lang="en-US" sz="2400">
                        <a:latin typeface="Cambria Math"/>
                      </a:rPr>
                      <m:t>like</m:t>
                    </m:r>
                    <m:r>
                      <a:rPr lang="en-US" sz="2400">
                        <a:latin typeface="Cambria Math"/>
                      </a:rPr>
                      <m:t> </m:t>
                    </m:r>
                    <m:r>
                      <m:rPr>
                        <m:sty m:val="p"/>
                      </m:rPr>
                      <a:rPr lang="en-US" sz="2400">
                        <a:latin typeface="Cambria Math"/>
                      </a:rPr>
                      <m:t>cake</m:t>
                    </m:r>
                    <m:r>
                      <a:rPr lang="en-US" sz="2400">
                        <a:latin typeface="Cambria Math"/>
                      </a:rPr>
                      <m:t> </m:t>
                    </m:r>
                    <m:r>
                      <m:rPr>
                        <m:sty m:val="p"/>
                      </m:rPr>
                      <a:rPr lang="en-US" sz="2400">
                        <a:latin typeface="Cambria Math"/>
                      </a:rPr>
                      <m:t>only</m:t>
                    </m:r>
                  </m:oMath>
                </a14:m>
                <a:endParaRPr lang="en-US" sz="2400" dirty="0" smtClean="0"/>
              </a:p>
              <a:p>
                <a:pPr marL="0" indent="0">
                  <a:buNone/>
                </a:pPr>
                <a:r>
                  <a:rPr lang="en-US" sz="2400" dirty="0" smtClean="0"/>
                  <a:t>	</a:t>
                </a:r>
                <a14:m>
                  <m:oMath xmlns:m="http://schemas.openxmlformats.org/officeDocument/2006/math">
                    <m:r>
                      <a:rPr lang="en-US" sz="2400" b="1" i="1" dirty="0" smtClean="0">
                        <a:latin typeface="Cambria Math"/>
                      </a:rPr>
                      <m:t>𝑩</m:t>
                    </m:r>
                    <m:r>
                      <a:rPr lang="en-US" sz="2400" i="1">
                        <a:latin typeface="Cambria Math"/>
                      </a:rPr>
                      <m:t>=</m:t>
                    </m:r>
                    <m:r>
                      <m:rPr>
                        <m:sty m:val="p"/>
                      </m:rPr>
                      <a:rPr lang="en-US" sz="2400">
                        <a:latin typeface="Cambria Math"/>
                      </a:rPr>
                      <m:t>for</m:t>
                    </m:r>
                    <m:r>
                      <a:rPr lang="en-US" sz="2400">
                        <a:latin typeface="Cambria Math"/>
                      </a:rPr>
                      <m:t> </m:t>
                    </m:r>
                    <m:r>
                      <m:rPr>
                        <m:sty m:val="p"/>
                      </m:rPr>
                      <a:rPr lang="en-US" sz="2400">
                        <a:latin typeface="Cambria Math"/>
                      </a:rPr>
                      <m:t>those</m:t>
                    </m:r>
                    <m:r>
                      <a:rPr lang="en-US" sz="2400">
                        <a:latin typeface="Cambria Math"/>
                      </a:rPr>
                      <m:t> </m:t>
                    </m:r>
                    <m:r>
                      <m:rPr>
                        <m:sty m:val="p"/>
                      </m:rPr>
                      <a:rPr lang="en-US" sz="2400">
                        <a:latin typeface="Cambria Math"/>
                      </a:rPr>
                      <m:t>who</m:t>
                    </m:r>
                    <m:r>
                      <a:rPr lang="en-US" sz="2400">
                        <a:latin typeface="Cambria Math"/>
                      </a:rPr>
                      <m:t> </m:t>
                    </m:r>
                    <m:r>
                      <m:rPr>
                        <m:sty m:val="p"/>
                      </m:rPr>
                      <a:rPr lang="en-US" sz="2400">
                        <a:latin typeface="Cambria Math"/>
                      </a:rPr>
                      <m:t>likes</m:t>
                    </m:r>
                    <m:r>
                      <a:rPr lang="en-US" sz="2400">
                        <a:latin typeface="Cambria Math"/>
                      </a:rPr>
                      <m:t> </m:t>
                    </m:r>
                    <m:r>
                      <m:rPr>
                        <m:sty m:val="p"/>
                      </m:rPr>
                      <a:rPr lang="en-US" sz="2400">
                        <a:latin typeface="Cambria Math"/>
                      </a:rPr>
                      <m:t>ice</m:t>
                    </m:r>
                    <m:r>
                      <a:rPr lang="en-US" sz="2400">
                        <a:latin typeface="Cambria Math"/>
                      </a:rPr>
                      <m:t> </m:t>
                    </m:r>
                    <m:r>
                      <m:rPr>
                        <m:sty m:val="p"/>
                      </m:rPr>
                      <a:rPr lang="en-US" sz="2400">
                        <a:latin typeface="Cambria Math"/>
                      </a:rPr>
                      <m:t>cream</m:t>
                    </m:r>
                    <m:r>
                      <a:rPr lang="en-US" sz="2400">
                        <a:latin typeface="Cambria Math"/>
                      </a:rPr>
                      <m:t> </m:t>
                    </m:r>
                    <m:r>
                      <m:rPr>
                        <m:sty m:val="p"/>
                      </m:rPr>
                      <a:rPr lang="en-US" sz="2400">
                        <a:latin typeface="Cambria Math"/>
                      </a:rPr>
                      <m:t>only</m:t>
                    </m:r>
                  </m:oMath>
                </a14:m>
                <a:endParaRPr lang="en-US" sz="2400" dirty="0"/>
              </a:p>
              <a:p>
                <a:pPr marL="0" indent="0">
                  <a:spcBef>
                    <a:spcPts val="0"/>
                  </a:spcBef>
                  <a:spcAft>
                    <a:spcPts val="600"/>
                  </a:spcAft>
                  <a:buNone/>
                </a:pPr>
                <a:endParaRPr lang="en-US" sz="2400"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228600" y="742950"/>
                <a:ext cx="8686800" cy="4114800"/>
              </a:xfrm>
              <a:blipFill rotWithShape="1">
                <a:blip r:embed="rId2"/>
                <a:stretch>
                  <a:fillRect l="-1123" t="-1185" r="-561"/>
                </a:stretch>
              </a:blipFill>
            </p:spPr>
            <p:txBody>
              <a:bodyPr/>
              <a:lstStyle/>
              <a:p>
                <a:r>
                  <a:rPr lang="en-US">
                    <a:noFill/>
                  </a:rPr>
                  <a:t> </a:t>
                </a:r>
              </a:p>
            </p:txBody>
          </p:sp>
        </mc:Fallback>
      </mc:AlternateContent>
      <p:pic>
        <p:nvPicPr>
          <p:cNvPr id="6" name="Picture 2" descr="C:\Users\nicart\Dropbox\algebra 1\Horizontal Logo (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2649126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3886200" y="4400550"/>
            <a:ext cx="1371600" cy="365760"/>
          </a:xfrm>
          <a:prstGeom prst="rect">
            <a:avLst/>
          </a:pr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2400" dirty="0">
              <a:ea typeface="Calibri"/>
              <a:cs typeface="Times New Roman"/>
            </a:endParaRPr>
          </a:p>
        </p:txBody>
      </p:sp>
      <p:sp>
        <p:nvSpPr>
          <p:cNvPr id="5" name="Rectangle 4"/>
          <p:cNvSpPr/>
          <p:nvPr/>
        </p:nvSpPr>
        <p:spPr>
          <a:xfrm>
            <a:off x="2209800" y="3196590"/>
            <a:ext cx="1371600" cy="365760"/>
          </a:xfrm>
          <a:prstGeom prst="rect">
            <a:avLst/>
          </a:pr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2400" dirty="0">
              <a:ea typeface="Calibri"/>
              <a:cs typeface="Times New Roman"/>
            </a:endParaRPr>
          </a:p>
        </p:txBody>
      </p:sp>
      <p:sp>
        <p:nvSpPr>
          <p:cNvPr id="2" name="Title 1"/>
          <p:cNvSpPr>
            <a:spLocks noGrp="1"/>
          </p:cNvSpPr>
          <p:nvPr>
            <p:ph type="title"/>
          </p:nvPr>
        </p:nvSpPr>
        <p:spPr>
          <a:xfrm>
            <a:off x="0" y="-19050"/>
            <a:ext cx="8229600" cy="365760"/>
          </a:xfrm>
        </p:spPr>
        <p:txBody>
          <a:bodyPr>
            <a:normAutofit/>
          </a:bodyPr>
          <a:lstStyle/>
          <a:p>
            <a:pPr algn="l"/>
            <a:r>
              <a:rPr lang="en-US" sz="1700" b="1">
                <a:latin typeface="Cambria" panose="02040503050406030204" pitchFamily="18" charset="0"/>
              </a:rPr>
              <a:t>UNION AND INTERSECTION OF SETS</a:t>
            </a:r>
            <a:endParaRPr lang="en-US" sz="1700" b="1" dirty="0">
              <a:latin typeface="Cambria" panose="02040503050406030204" pitchFamily="18" charset="0"/>
            </a:endParaRPr>
          </a:p>
        </p:txBody>
      </p:sp>
      <p:sp>
        <p:nvSpPr>
          <p:cNvPr id="7" name="Rectangle 6"/>
          <p:cNvSpPr/>
          <p:nvPr/>
        </p:nvSpPr>
        <p:spPr>
          <a:xfrm>
            <a:off x="5029200" y="3196590"/>
            <a:ext cx="1828800" cy="365760"/>
          </a:xfrm>
          <a:prstGeom prst="rect">
            <a:avLst/>
          </a:pr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2400" dirty="0">
              <a:ea typeface="Calibri"/>
              <a:cs typeface="Times New Roman"/>
            </a:endParaRP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228600" y="742950"/>
                <a:ext cx="8686800" cy="4114800"/>
              </a:xfrm>
            </p:spPr>
            <p:txBody>
              <a:bodyPr>
                <a:normAutofit/>
              </a:bodyPr>
              <a:lstStyle/>
              <a:p>
                <a:pPr marL="0" indent="0">
                  <a:buNone/>
                </a:pPr>
                <a:r>
                  <a:rPr lang="en-US" sz="2400" b="1" dirty="0" smtClean="0">
                    <a:solidFill>
                      <a:srgbClr val="0070C0"/>
                    </a:solidFill>
                    <a:ea typeface="Calibri"/>
                    <a:cs typeface="Times New Roman"/>
                  </a:rPr>
                  <a:t>Sample Problem 5</a:t>
                </a:r>
                <a:r>
                  <a:rPr lang="en-US" sz="2400" dirty="0" smtClean="0">
                    <a:ea typeface="Calibri"/>
                    <a:cs typeface="Times New Roman"/>
                  </a:rPr>
                  <a:t>: </a:t>
                </a:r>
                <a:r>
                  <a:rPr lang="en-US" sz="2400" dirty="0"/>
                  <a:t>In a survey, 100 people were asked to choose between cake or ice cream or both cake and ice cream. 52 likes cake and 27 likes cake and ice cream. How many likes cake? Draw a Venn Diagram.</a:t>
                </a:r>
              </a:p>
              <a:p>
                <a:pPr marL="0" indent="0">
                  <a:buNone/>
                </a:pPr>
                <a:r>
                  <a:rPr lang="en-US" sz="2400" dirty="0"/>
                  <a:t>Let </a:t>
                </a:r>
                <a:r>
                  <a:rPr lang="en-US" sz="2400" dirty="0" smtClean="0"/>
                  <a:t>	</a:t>
                </a:r>
                <a14:m>
                  <m:oMath xmlns:m="http://schemas.openxmlformats.org/officeDocument/2006/math">
                    <m:r>
                      <a:rPr lang="en-US" sz="2400" b="1" i="1">
                        <a:latin typeface="Cambria Math"/>
                      </a:rPr>
                      <m:t>𝑨</m:t>
                    </m:r>
                    <m:r>
                      <a:rPr lang="en-US" sz="2400" i="1">
                        <a:latin typeface="Cambria Math"/>
                      </a:rPr>
                      <m:t>=</m:t>
                    </m:r>
                    <m:r>
                      <m:rPr>
                        <m:sty m:val="p"/>
                      </m:rPr>
                      <a:rPr lang="en-US" sz="2400">
                        <a:latin typeface="Cambria Math"/>
                      </a:rPr>
                      <m:t>for</m:t>
                    </m:r>
                    <m:r>
                      <a:rPr lang="en-US" sz="2400">
                        <a:latin typeface="Cambria Math"/>
                      </a:rPr>
                      <m:t> </m:t>
                    </m:r>
                    <m:r>
                      <m:rPr>
                        <m:sty m:val="p"/>
                      </m:rPr>
                      <a:rPr lang="en-US" sz="2400">
                        <a:latin typeface="Cambria Math"/>
                      </a:rPr>
                      <m:t>those</m:t>
                    </m:r>
                    <m:r>
                      <a:rPr lang="en-US" sz="2400">
                        <a:latin typeface="Cambria Math"/>
                      </a:rPr>
                      <m:t> </m:t>
                    </m:r>
                    <m:r>
                      <m:rPr>
                        <m:sty m:val="p"/>
                      </m:rPr>
                      <a:rPr lang="en-US" sz="2400">
                        <a:latin typeface="Cambria Math"/>
                      </a:rPr>
                      <m:t>who</m:t>
                    </m:r>
                    <m:r>
                      <a:rPr lang="en-US" sz="2400">
                        <a:latin typeface="Cambria Math"/>
                      </a:rPr>
                      <m:t> </m:t>
                    </m:r>
                    <m:r>
                      <m:rPr>
                        <m:sty m:val="p"/>
                      </m:rPr>
                      <a:rPr lang="en-US" sz="2400">
                        <a:latin typeface="Cambria Math"/>
                      </a:rPr>
                      <m:t>like</m:t>
                    </m:r>
                    <m:r>
                      <a:rPr lang="en-US" sz="2400">
                        <a:latin typeface="Cambria Math"/>
                      </a:rPr>
                      <m:t> </m:t>
                    </m:r>
                    <m:r>
                      <m:rPr>
                        <m:sty m:val="p"/>
                      </m:rPr>
                      <a:rPr lang="en-US" sz="2400">
                        <a:latin typeface="Cambria Math"/>
                      </a:rPr>
                      <m:t>cake</m:t>
                    </m:r>
                    <m:r>
                      <a:rPr lang="en-US" sz="2400">
                        <a:latin typeface="Cambria Math"/>
                      </a:rPr>
                      <m:t> </m:t>
                    </m:r>
                    <m:r>
                      <m:rPr>
                        <m:sty m:val="p"/>
                      </m:rPr>
                      <a:rPr lang="en-US" sz="2400">
                        <a:latin typeface="Cambria Math"/>
                      </a:rPr>
                      <m:t>only</m:t>
                    </m:r>
                  </m:oMath>
                </a14:m>
                <a:r>
                  <a:rPr lang="en-US" sz="2400" dirty="0"/>
                  <a:t> </a:t>
                </a:r>
                <a:r>
                  <a:rPr lang="en-US" sz="2400" dirty="0" smtClean="0"/>
                  <a:t>and</a:t>
                </a:r>
              </a:p>
              <a:p>
                <a:pPr marL="0" indent="0">
                  <a:buNone/>
                </a:pPr>
                <a:r>
                  <a:rPr lang="en-US" sz="2400" dirty="0" smtClean="0"/>
                  <a:t>	</a:t>
                </a:r>
                <a14:m>
                  <m:oMath xmlns:m="http://schemas.openxmlformats.org/officeDocument/2006/math">
                    <m:r>
                      <a:rPr lang="en-US" sz="2400" b="1" i="1" dirty="0" smtClean="0">
                        <a:latin typeface="Cambria Math"/>
                      </a:rPr>
                      <m:t>𝑩</m:t>
                    </m:r>
                    <m:r>
                      <a:rPr lang="en-US" sz="2400" i="1">
                        <a:latin typeface="Cambria Math"/>
                      </a:rPr>
                      <m:t>=</m:t>
                    </m:r>
                    <m:r>
                      <m:rPr>
                        <m:sty m:val="p"/>
                      </m:rPr>
                      <a:rPr lang="en-US" sz="2400">
                        <a:latin typeface="Cambria Math"/>
                      </a:rPr>
                      <m:t>for</m:t>
                    </m:r>
                    <m:r>
                      <a:rPr lang="en-US" sz="2400">
                        <a:latin typeface="Cambria Math"/>
                      </a:rPr>
                      <m:t> </m:t>
                    </m:r>
                    <m:r>
                      <m:rPr>
                        <m:sty m:val="p"/>
                      </m:rPr>
                      <a:rPr lang="en-US" sz="2400">
                        <a:latin typeface="Cambria Math"/>
                      </a:rPr>
                      <m:t>those</m:t>
                    </m:r>
                    <m:r>
                      <a:rPr lang="en-US" sz="2400">
                        <a:latin typeface="Cambria Math"/>
                      </a:rPr>
                      <m:t> </m:t>
                    </m:r>
                    <m:r>
                      <m:rPr>
                        <m:sty m:val="p"/>
                      </m:rPr>
                      <a:rPr lang="en-US" sz="2400">
                        <a:latin typeface="Cambria Math"/>
                      </a:rPr>
                      <m:t>who</m:t>
                    </m:r>
                    <m:r>
                      <a:rPr lang="en-US" sz="2400">
                        <a:latin typeface="Cambria Math"/>
                      </a:rPr>
                      <m:t> </m:t>
                    </m:r>
                    <m:r>
                      <m:rPr>
                        <m:sty m:val="p"/>
                      </m:rPr>
                      <a:rPr lang="en-US" sz="2400">
                        <a:latin typeface="Cambria Math"/>
                      </a:rPr>
                      <m:t>likes</m:t>
                    </m:r>
                    <m:r>
                      <a:rPr lang="en-US" sz="2400">
                        <a:latin typeface="Cambria Math"/>
                      </a:rPr>
                      <m:t> </m:t>
                    </m:r>
                    <m:r>
                      <m:rPr>
                        <m:sty m:val="p"/>
                      </m:rPr>
                      <a:rPr lang="en-US" sz="2400">
                        <a:latin typeface="Cambria Math"/>
                      </a:rPr>
                      <m:t>ice</m:t>
                    </m:r>
                    <m:r>
                      <a:rPr lang="en-US" sz="2400">
                        <a:latin typeface="Cambria Math"/>
                      </a:rPr>
                      <m:t> </m:t>
                    </m:r>
                    <m:r>
                      <m:rPr>
                        <m:sty m:val="p"/>
                      </m:rPr>
                      <a:rPr lang="en-US" sz="2400">
                        <a:latin typeface="Cambria Math"/>
                      </a:rPr>
                      <m:t>cream</m:t>
                    </m:r>
                    <m:r>
                      <a:rPr lang="en-US" sz="2400">
                        <a:latin typeface="Cambria Math"/>
                      </a:rPr>
                      <m:t> </m:t>
                    </m:r>
                    <m:r>
                      <m:rPr>
                        <m:sty m:val="p"/>
                      </m:rPr>
                      <a:rPr lang="en-US" sz="2400">
                        <a:latin typeface="Cambria Math"/>
                      </a:rPr>
                      <m:t>only</m:t>
                    </m:r>
                  </m:oMath>
                </a14:m>
                <a:endParaRPr lang="en-US" sz="2400" dirty="0"/>
              </a:p>
              <a:p>
                <a:pPr marL="0" indent="0" algn="ctr">
                  <a:buNone/>
                </a:pPr>
                <a14:m>
                  <m:oMath xmlns:m="http://schemas.openxmlformats.org/officeDocument/2006/math">
                    <m:r>
                      <a:rPr lang="en-US" sz="2400" b="1" i="1">
                        <a:latin typeface="Cambria Math"/>
                      </a:rPr>
                      <m:t>𝑨</m:t>
                    </m:r>
                    <m:r>
                      <a:rPr lang="en-US" sz="2400" b="1" i="1">
                        <a:latin typeface="Cambria Math"/>
                      </a:rPr>
                      <m:t>=</m:t>
                    </m:r>
                    <m:r>
                      <a:rPr lang="en-US" sz="2400" b="1" i="1">
                        <a:latin typeface="Cambria Math"/>
                      </a:rPr>
                      <m:t>𝟓𝟐</m:t>
                    </m:r>
                  </m:oMath>
                </a14:m>
                <a:r>
                  <a:rPr lang="en-US" sz="2400" b="1" dirty="0"/>
                  <a:t>	 	</a:t>
                </a:r>
                <a14:m>
                  <m:oMath xmlns:m="http://schemas.openxmlformats.org/officeDocument/2006/math">
                    <m:r>
                      <a:rPr lang="en-US" sz="2400" b="1" i="1">
                        <a:latin typeface="Cambria Math"/>
                      </a:rPr>
                      <m:t>𝑨</m:t>
                    </m:r>
                    <m:r>
                      <a:rPr lang="en-US" sz="2400" b="1" i="1">
                        <a:latin typeface="Cambria Math"/>
                      </a:rPr>
                      <m:t>∪</m:t>
                    </m:r>
                    <m:r>
                      <a:rPr lang="en-US" sz="2400" b="1" i="1">
                        <a:latin typeface="Cambria Math"/>
                      </a:rPr>
                      <m:t>𝑩</m:t>
                    </m:r>
                    <m:r>
                      <a:rPr lang="en-US" sz="2400" b="1" i="1">
                        <a:latin typeface="Cambria Math"/>
                      </a:rPr>
                      <m:t>=</m:t>
                    </m:r>
                    <m:r>
                      <a:rPr lang="en-US" sz="2400" b="1" i="1">
                        <a:latin typeface="Cambria Math"/>
                      </a:rPr>
                      <m:t>𝟐𝟕</m:t>
                    </m:r>
                  </m:oMath>
                </a14:m>
                <a:endParaRPr lang="en-US" sz="2400" b="1" i="1" dirty="0" smtClean="0"/>
              </a:p>
              <a:p>
                <a:pPr marL="0" indent="0" algn="ctr">
                  <a:buNone/>
                </a:pPr>
                <a:endParaRPr lang="en-US" sz="2400" b="1" i="1" dirty="0" smtClean="0"/>
              </a:p>
              <a:p>
                <a:pPr marL="0" indent="0" algn="ctr">
                  <a:buNone/>
                </a:pPr>
                <a14:m>
                  <m:oMathPara xmlns:m="http://schemas.openxmlformats.org/officeDocument/2006/math">
                    <m:oMathParaPr>
                      <m:jc m:val="centerGroup"/>
                    </m:oMathParaPr>
                    <m:oMath xmlns:m="http://schemas.openxmlformats.org/officeDocument/2006/math">
                      <m:r>
                        <a:rPr lang="en-US" sz="2400" b="1" i="1">
                          <a:latin typeface="Cambria Math"/>
                        </a:rPr>
                        <m:t>𝑩</m:t>
                      </m:r>
                      <m:r>
                        <a:rPr lang="en-US" sz="2400" b="1" i="1">
                          <a:latin typeface="Cambria Math"/>
                        </a:rPr>
                        <m:t>=</m:t>
                      </m:r>
                      <m:r>
                        <a:rPr lang="en-US" sz="2400" b="1" i="1">
                          <a:latin typeface="Cambria Math"/>
                        </a:rPr>
                        <m:t>𝟏𝟎𝟎</m:t>
                      </m:r>
                      <m:r>
                        <a:rPr lang="en-US" sz="2400" b="1" i="1">
                          <a:latin typeface="Cambria Math"/>
                        </a:rPr>
                        <m:t>−</m:t>
                      </m:r>
                      <m:d>
                        <m:dPr>
                          <m:ctrlPr>
                            <a:rPr lang="en-US" sz="2400" b="1" i="1">
                              <a:latin typeface="Cambria Math"/>
                            </a:rPr>
                          </m:ctrlPr>
                        </m:dPr>
                        <m:e>
                          <m:r>
                            <a:rPr lang="en-US" sz="2400" b="1" i="1">
                              <a:latin typeface="Cambria Math"/>
                            </a:rPr>
                            <m:t>𝐁</m:t>
                          </m:r>
                          <m:r>
                            <a:rPr lang="en-US" sz="2400" b="1" i="1">
                              <a:latin typeface="Cambria Math"/>
                            </a:rPr>
                            <m:t>−</m:t>
                          </m:r>
                          <m:r>
                            <a:rPr lang="en-US" sz="2400" b="1" i="1">
                              <a:latin typeface="Cambria Math"/>
                            </a:rPr>
                            <m:t>𝑨</m:t>
                          </m:r>
                          <m:r>
                            <a:rPr lang="en-US" sz="2400" b="1" i="1">
                              <a:latin typeface="Cambria Math"/>
                            </a:rPr>
                            <m:t>∪</m:t>
                          </m:r>
                          <m:r>
                            <a:rPr lang="en-US" sz="2400" b="1" i="1">
                              <a:latin typeface="Cambria Math"/>
                            </a:rPr>
                            <m:t>𝑩</m:t>
                          </m:r>
                        </m:e>
                      </m:d>
                      <m:r>
                        <a:rPr lang="en-US" sz="2400" b="1">
                          <a:latin typeface="Cambria Math"/>
                        </a:rPr>
                        <m:t>=</m:t>
                      </m:r>
                      <m:r>
                        <a:rPr lang="en-US" sz="2400" b="1" i="1">
                          <a:latin typeface="Cambria Math"/>
                        </a:rPr>
                        <m:t>𝟏𝟎𝟎</m:t>
                      </m:r>
                      <m:r>
                        <a:rPr lang="en-US" sz="2400" b="1" i="1">
                          <a:latin typeface="Cambria Math"/>
                        </a:rPr>
                        <m:t>−</m:t>
                      </m:r>
                      <m:d>
                        <m:dPr>
                          <m:ctrlPr>
                            <a:rPr lang="en-US" sz="2400" b="1" i="1">
                              <a:latin typeface="Cambria Math"/>
                            </a:rPr>
                          </m:ctrlPr>
                        </m:dPr>
                        <m:e>
                          <m:r>
                            <a:rPr lang="en-US" sz="2400" b="1" i="1">
                              <a:latin typeface="Cambria Math"/>
                            </a:rPr>
                            <m:t>𝟓𝟐</m:t>
                          </m:r>
                          <m:r>
                            <a:rPr lang="en-US" sz="2400" b="1" i="1">
                              <a:latin typeface="Cambria Math"/>
                            </a:rPr>
                            <m:t>−</m:t>
                          </m:r>
                          <m:r>
                            <a:rPr lang="en-US" sz="2400" b="1" i="1">
                              <a:latin typeface="Cambria Math"/>
                            </a:rPr>
                            <m:t>𝟐𝟕</m:t>
                          </m:r>
                        </m:e>
                      </m:d>
                      <m:r>
                        <a:rPr lang="en-US" sz="2400" b="1">
                          <a:latin typeface="Cambria Math"/>
                        </a:rPr>
                        <m:t>=</m:t>
                      </m:r>
                      <m:r>
                        <a:rPr lang="en-US" sz="2400" b="1" i="1">
                          <a:latin typeface="Cambria Math"/>
                        </a:rPr>
                        <m:t>𝟏𝟎𝟎</m:t>
                      </m:r>
                      <m:r>
                        <a:rPr lang="en-US" sz="2400" b="1" i="1">
                          <a:latin typeface="Cambria Math"/>
                        </a:rPr>
                        <m:t>−</m:t>
                      </m:r>
                      <m:d>
                        <m:dPr>
                          <m:ctrlPr>
                            <a:rPr lang="en-US" sz="2400" b="1" i="1">
                              <a:latin typeface="Cambria Math"/>
                            </a:rPr>
                          </m:ctrlPr>
                        </m:dPr>
                        <m:e>
                          <m:r>
                            <a:rPr lang="en-US" sz="2400" b="1" i="1">
                              <a:latin typeface="Cambria Math"/>
                            </a:rPr>
                            <m:t>𝟐𝟓</m:t>
                          </m:r>
                        </m:e>
                      </m:d>
                    </m:oMath>
                  </m:oMathPara>
                </a14:m>
                <a:endParaRPr lang="en-US" sz="2400" b="1" i="1" dirty="0" smtClean="0"/>
              </a:p>
              <a:p>
                <a:pPr marL="0" indent="0" algn="ctr">
                  <a:buNone/>
                </a:pPr>
                <a14:m>
                  <m:oMathPara xmlns:m="http://schemas.openxmlformats.org/officeDocument/2006/math">
                    <m:oMathParaPr>
                      <m:jc m:val="centerGroup"/>
                    </m:oMathParaPr>
                    <m:oMath xmlns:m="http://schemas.openxmlformats.org/officeDocument/2006/math">
                      <m:r>
                        <a:rPr lang="en-US" sz="2400" b="1" i="1">
                          <a:latin typeface="Cambria Math"/>
                        </a:rPr>
                        <m:t>𝑩</m:t>
                      </m:r>
                      <m:r>
                        <a:rPr lang="en-US" sz="2400" b="1" i="1">
                          <a:latin typeface="Cambria Math"/>
                        </a:rPr>
                        <m:t>=</m:t>
                      </m:r>
                      <m:r>
                        <a:rPr lang="en-US" sz="2400" b="1" i="1">
                          <a:latin typeface="Cambria Math"/>
                        </a:rPr>
                        <m:t>𝟕𝟓</m:t>
                      </m:r>
                    </m:oMath>
                  </m:oMathPara>
                </a14:m>
                <a:endParaRPr lang="en-US" sz="2400" dirty="0"/>
              </a:p>
              <a:p>
                <a:pPr marL="0" indent="0">
                  <a:spcBef>
                    <a:spcPts val="0"/>
                  </a:spcBef>
                  <a:spcAft>
                    <a:spcPts val="600"/>
                  </a:spcAft>
                  <a:buNone/>
                </a:pPr>
                <a:endParaRPr lang="en-US" sz="2400"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228600" y="742950"/>
                <a:ext cx="8686800" cy="4114800"/>
              </a:xfrm>
              <a:blipFill rotWithShape="1">
                <a:blip r:embed="rId2"/>
                <a:stretch>
                  <a:fillRect l="-1123" t="-1185" r="-561"/>
                </a:stretch>
              </a:blipFill>
            </p:spPr>
            <p:txBody>
              <a:bodyPr/>
              <a:lstStyle/>
              <a:p>
                <a:r>
                  <a:rPr lang="en-US">
                    <a:noFill/>
                  </a:rPr>
                  <a:t> </a:t>
                </a:r>
              </a:p>
            </p:txBody>
          </p:sp>
        </mc:Fallback>
      </mc:AlternateContent>
      <p:pic>
        <p:nvPicPr>
          <p:cNvPr id="6" name="Picture 2" descr="C:\Users\nicart\Dropbox\algebra 1\Horizontal Logo (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125506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9050"/>
            <a:ext cx="8229600" cy="365760"/>
          </a:xfrm>
        </p:spPr>
        <p:txBody>
          <a:bodyPr>
            <a:normAutofit/>
          </a:bodyPr>
          <a:lstStyle/>
          <a:p>
            <a:pPr algn="l"/>
            <a:r>
              <a:rPr lang="en-US" sz="1700" b="1">
                <a:latin typeface="Cambria" panose="02040503050406030204" pitchFamily="18" charset="0"/>
              </a:rPr>
              <a:t>UNION AND INTERSECTION OF SETS</a:t>
            </a:r>
            <a:endParaRPr lang="en-US" sz="1700" b="1" dirty="0">
              <a:latin typeface="Cambria" panose="02040503050406030204" pitchFamily="18" charset="0"/>
            </a:endParaRPr>
          </a:p>
        </p:txBody>
      </p:sp>
      <p:sp>
        <p:nvSpPr>
          <p:cNvPr id="3" name="Content Placeholder 2"/>
          <p:cNvSpPr>
            <a:spLocks noGrp="1"/>
          </p:cNvSpPr>
          <p:nvPr>
            <p:ph idx="1"/>
          </p:nvPr>
        </p:nvSpPr>
        <p:spPr>
          <a:xfrm>
            <a:off x="228600" y="742950"/>
            <a:ext cx="8686800" cy="4114800"/>
          </a:xfrm>
        </p:spPr>
        <p:txBody>
          <a:bodyPr>
            <a:normAutofit/>
          </a:bodyPr>
          <a:lstStyle/>
          <a:p>
            <a:pPr marL="0" indent="0">
              <a:buNone/>
            </a:pPr>
            <a:r>
              <a:rPr lang="en-US" sz="2400" b="1" dirty="0" smtClean="0">
                <a:solidFill>
                  <a:srgbClr val="0070C0"/>
                </a:solidFill>
                <a:ea typeface="Calibri"/>
                <a:cs typeface="Times New Roman"/>
              </a:rPr>
              <a:t>Sample Problem 5</a:t>
            </a:r>
            <a:r>
              <a:rPr lang="en-US" sz="2400" dirty="0" smtClean="0">
                <a:ea typeface="Calibri"/>
                <a:cs typeface="Times New Roman"/>
              </a:rPr>
              <a:t>: </a:t>
            </a:r>
            <a:r>
              <a:rPr lang="en-US" sz="2400" dirty="0"/>
              <a:t>In a survey, 100 people were asked to choose between cake or ice cream or both cake and ice cream. 52 likes cake and 27 likes cake and ice cream. How many likes cake? Draw a Venn Diagram</a:t>
            </a:r>
            <a:r>
              <a:rPr lang="en-US" sz="2400" dirty="0" smtClean="0"/>
              <a:t>.</a:t>
            </a:r>
            <a:endParaRPr lang="en-US" sz="2400" dirty="0"/>
          </a:p>
        </p:txBody>
      </p:sp>
      <p:pic>
        <p:nvPicPr>
          <p:cNvPr id="6" name="Picture 2" descr="C:\Users\nicart\Dropbox\algebra 1\Horizontal Logo (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a:solidFill>
                  <a:srgbClr val="FFFFFF"/>
                </a:solidFill>
              </a14:hiddenFill>
            </a:ext>
          </a:extLst>
        </p:spPr>
      </p:pic>
      <p:grpSp>
        <p:nvGrpSpPr>
          <p:cNvPr id="19" name="Group 18"/>
          <p:cNvGrpSpPr>
            <a:grpSpLocks noChangeAspect="1"/>
          </p:cNvGrpSpPr>
          <p:nvPr/>
        </p:nvGrpSpPr>
        <p:grpSpPr>
          <a:xfrm>
            <a:off x="2286000" y="1962150"/>
            <a:ext cx="4572000" cy="2853537"/>
            <a:chOff x="173406" y="288849"/>
            <a:chExt cx="4578594" cy="2857500"/>
          </a:xfrm>
        </p:grpSpPr>
        <p:sp>
          <p:nvSpPr>
            <p:cNvPr id="20" name="Rectangle 19"/>
            <p:cNvSpPr/>
            <p:nvPr/>
          </p:nvSpPr>
          <p:spPr>
            <a:xfrm>
              <a:off x="180000" y="288849"/>
              <a:ext cx="4572000" cy="2857500"/>
            </a:xfrm>
            <a:prstGeom prst="rect">
              <a:avLst/>
            </a:prstGeom>
            <a:noFill/>
          </p:spPr>
          <p:style>
            <a:lnRef idx="2">
              <a:schemeClr val="accent6"/>
            </a:lnRef>
            <a:fillRef idx="1">
              <a:schemeClr val="lt1"/>
            </a:fillRef>
            <a:effectRef idx="0">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sz="2000"/>
            </a:p>
          </p:txBody>
        </p:sp>
        <p:sp>
          <p:nvSpPr>
            <p:cNvPr id="21" name="Oval 20"/>
            <p:cNvSpPr/>
            <p:nvPr/>
          </p:nvSpPr>
          <p:spPr>
            <a:xfrm>
              <a:off x="1996108" y="637034"/>
              <a:ext cx="2285684" cy="2285546"/>
            </a:xfrm>
            <a:prstGeom prst="ellipse">
              <a:avLst/>
            </a:prstGeom>
            <a:solidFill>
              <a:srgbClr val="66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sz="2000"/>
            </a:p>
          </p:txBody>
        </p:sp>
        <p:sp>
          <p:nvSpPr>
            <p:cNvPr id="22" name="Oval 21"/>
            <p:cNvSpPr/>
            <p:nvPr/>
          </p:nvSpPr>
          <p:spPr>
            <a:xfrm>
              <a:off x="629971" y="637034"/>
              <a:ext cx="2285684" cy="2285546"/>
            </a:xfrm>
            <a:prstGeom prst="ellipse">
              <a:avLst/>
            </a:prstGeom>
            <a:solidFill>
              <a:srgbClr val="FFFF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sz="2000"/>
            </a:p>
          </p:txBody>
        </p:sp>
        <mc:AlternateContent xmlns:mc="http://schemas.openxmlformats.org/markup-compatibility/2006" xmlns:a14="http://schemas.microsoft.com/office/drawing/2010/main">
          <mc:Choice Requires="a14">
            <p:sp>
              <p:nvSpPr>
                <p:cNvPr id="23" name="Text Box 13"/>
                <p:cNvSpPr txBox="1"/>
                <p:nvPr/>
              </p:nvSpPr>
              <p:spPr>
                <a:xfrm>
                  <a:off x="173406" y="298701"/>
                  <a:ext cx="456565" cy="36512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600"/>
                    </a:spcAft>
                  </a:pPr>
                  <a14:m>
                    <m:oMathPara xmlns:m="http://schemas.openxmlformats.org/officeDocument/2006/math">
                      <m:oMathParaPr>
                        <m:jc m:val="centerGroup"/>
                      </m:oMathParaPr>
                      <m:oMath xmlns:m="http://schemas.openxmlformats.org/officeDocument/2006/math">
                        <m:r>
                          <a:rPr lang="en-US" sz="2000" b="1" i="1">
                            <a:effectLst/>
                            <a:latin typeface="Cambria Math"/>
                            <a:ea typeface="Calibri"/>
                          </a:rPr>
                          <m:t>𝑼</m:t>
                        </m:r>
                      </m:oMath>
                    </m:oMathPara>
                  </a14:m>
                  <a:endParaRPr lang="en-US" sz="2000">
                    <a:effectLst/>
                    <a:latin typeface="Times New Roman"/>
                    <a:ea typeface="Times New Roman"/>
                  </a:endParaRPr>
                </a:p>
              </p:txBody>
            </p:sp>
          </mc:Choice>
          <mc:Fallback xmlns="">
            <p:sp>
              <p:nvSpPr>
                <p:cNvPr id="23" name="Text Box 13"/>
                <p:cNvSpPr txBox="1">
                  <a:spLocks noRot="1" noChangeAspect="1" noMove="1" noResize="1" noEditPoints="1" noAdjustHandles="1" noChangeArrowheads="1" noChangeShapeType="1" noTextEdit="1"/>
                </p:cNvSpPr>
                <p:nvPr/>
              </p:nvSpPr>
              <p:spPr>
                <a:xfrm>
                  <a:off x="173406" y="298701"/>
                  <a:ext cx="456565" cy="365125"/>
                </a:xfrm>
                <a:prstGeom prst="rect">
                  <a:avLst/>
                </a:prstGeom>
                <a:blipFill rotWithShape="1">
                  <a:blip r:embed="rId3"/>
                  <a:stretch>
                    <a:fillRect/>
                  </a:stretch>
                </a:blipFill>
                <a:ln w="6350">
                  <a:noFill/>
                </a:ln>
                <a:effec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4" name="Text Box 13"/>
                <p:cNvSpPr txBox="1"/>
                <p:nvPr/>
              </p:nvSpPr>
              <p:spPr>
                <a:xfrm>
                  <a:off x="630017" y="1310105"/>
                  <a:ext cx="1366090" cy="914218"/>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600"/>
                    </a:spcAft>
                  </a:pPr>
                  <a14:m>
                    <m:oMathPara xmlns:m="http://schemas.openxmlformats.org/officeDocument/2006/math">
                      <m:oMathParaPr>
                        <m:jc m:val="center"/>
                      </m:oMathParaPr>
                      <m:oMath xmlns:m="http://schemas.openxmlformats.org/officeDocument/2006/math">
                        <m:r>
                          <a:rPr lang="en-US" sz="2000" b="1" i="1">
                            <a:effectLst/>
                            <a:latin typeface="Cambria Math"/>
                            <a:ea typeface="Calibri"/>
                          </a:rPr>
                          <m:t>𝟕𝟓</m:t>
                        </m:r>
                        <m:r>
                          <a:rPr lang="en-US" sz="2000" b="1" i="1">
                            <a:effectLst/>
                            <a:latin typeface="Cambria Math"/>
                            <a:ea typeface="Calibri"/>
                          </a:rPr>
                          <m:t>−</m:t>
                        </m:r>
                        <m:r>
                          <a:rPr lang="en-US" sz="2000" b="1" i="1">
                            <a:effectLst/>
                            <a:latin typeface="Cambria Math"/>
                            <a:ea typeface="Calibri"/>
                          </a:rPr>
                          <m:t>𝟐𝟕</m:t>
                        </m:r>
                      </m:oMath>
                      <m:oMath xmlns:m="http://schemas.openxmlformats.org/officeDocument/2006/math">
                        <m:r>
                          <a:rPr lang="en-US" sz="2000" b="1" i="1">
                            <a:effectLst/>
                            <a:latin typeface="Cambria Math"/>
                            <a:ea typeface="Calibri"/>
                          </a:rPr>
                          <m:t>=</m:t>
                        </m:r>
                        <m:r>
                          <a:rPr lang="en-US" sz="2000" b="1" i="1">
                            <a:effectLst/>
                            <a:latin typeface="Cambria Math"/>
                            <a:ea typeface="Calibri"/>
                          </a:rPr>
                          <m:t>𝟒𝟖</m:t>
                        </m:r>
                        <m:r>
                          <a:rPr lang="en-US" sz="2000" i="1">
                            <a:effectLst/>
                            <a:latin typeface="Cambria Math"/>
                            <a:ea typeface="Times New Roman"/>
                          </a:rPr>
                          <m:t> </m:t>
                        </m:r>
                      </m:oMath>
                    </m:oMathPara>
                  </a14:m>
                  <a:endParaRPr lang="en-US" sz="2000" dirty="0">
                    <a:effectLst/>
                    <a:latin typeface="Times New Roman"/>
                    <a:ea typeface="Times New Roman"/>
                  </a:endParaRPr>
                </a:p>
              </p:txBody>
            </p:sp>
          </mc:Choice>
          <mc:Fallback xmlns="">
            <p:sp>
              <p:nvSpPr>
                <p:cNvPr id="24" name="Text Box 13"/>
                <p:cNvSpPr txBox="1">
                  <a:spLocks noRot="1" noChangeAspect="1" noMove="1" noResize="1" noEditPoints="1" noAdjustHandles="1" noChangeArrowheads="1" noChangeShapeType="1" noTextEdit="1"/>
                </p:cNvSpPr>
                <p:nvPr/>
              </p:nvSpPr>
              <p:spPr>
                <a:xfrm>
                  <a:off x="630017" y="1310105"/>
                  <a:ext cx="1366090" cy="914218"/>
                </a:xfrm>
                <a:prstGeom prst="rect">
                  <a:avLst/>
                </a:prstGeom>
                <a:blipFill rotWithShape="1">
                  <a:blip r:embed="rId4"/>
                  <a:stretch>
                    <a:fillRect/>
                  </a:stretch>
                </a:blipFill>
                <a:ln w="6350">
                  <a:noFill/>
                </a:ln>
                <a:effec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5" name="Text Box 13"/>
                <p:cNvSpPr txBox="1"/>
                <p:nvPr/>
              </p:nvSpPr>
              <p:spPr>
                <a:xfrm>
                  <a:off x="1087105" y="389910"/>
                  <a:ext cx="457138" cy="365688"/>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600"/>
                    </a:spcAft>
                  </a:pPr>
                  <a14:m>
                    <m:oMathPara xmlns:m="http://schemas.openxmlformats.org/officeDocument/2006/math">
                      <m:oMathParaPr>
                        <m:jc m:val="centerGroup"/>
                      </m:oMathParaPr>
                      <m:oMath xmlns:m="http://schemas.openxmlformats.org/officeDocument/2006/math">
                        <m:r>
                          <a:rPr lang="en-US" sz="2000" b="1" i="1">
                            <a:effectLst/>
                            <a:latin typeface="Cambria Math"/>
                            <a:ea typeface="Calibri"/>
                          </a:rPr>
                          <m:t>𝑨</m:t>
                        </m:r>
                      </m:oMath>
                    </m:oMathPara>
                  </a14:m>
                  <a:endParaRPr lang="en-US" sz="2000">
                    <a:effectLst/>
                    <a:latin typeface="Times New Roman"/>
                    <a:ea typeface="Times New Roman"/>
                  </a:endParaRPr>
                </a:p>
              </p:txBody>
            </p:sp>
          </mc:Choice>
          <mc:Fallback xmlns="">
            <p:sp>
              <p:nvSpPr>
                <p:cNvPr id="25" name="Text Box 13"/>
                <p:cNvSpPr txBox="1">
                  <a:spLocks noRot="1" noChangeAspect="1" noMove="1" noResize="1" noEditPoints="1" noAdjustHandles="1" noChangeArrowheads="1" noChangeShapeType="1" noTextEdit="1"/>
                </p:cNvSpPr>
                <p:nvPr/>
              </p:nvSpPr>
              <p:spPr>
                <a:xfrm>
                  <a:off x="1087105" y="389910"/>
                  <a:ext cx="457138" cy="365688"/>
                </a:xfrm>
                <a:prstGeom prst="rect">
                  <a:avLst/>
                </a:prstGeom>
                <a:blipFill rotWithShape="1">
                  <a:blip r:embed="rId5"/>
                  <a:stretch>
                    <a:fillRect/>
                  </a:stretch>
                </a:blipFill>
                <a:ln w="6350">
                  <a:noFill/>
                </a:ln>
                <a:effec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6" name="Text Box 13"/>
                <p:cNvSpPr txBox="1"/>
                <p:nvPr/>
              </p:nvSpPr>
              <p:spPr>
                <a:xfrm>
                  <a:off x="1886945" y="887660"/>
                  <a:ext cx="1143000" cy="1806713"/>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600"/>
                    </a:spcAft>
                  </a:pPr>
                  <a14:m>
                    <m:oMathPara xmlns:m="http://schemas.openxmlformats.org/officeDocument/2006/math">
                      <m:oMathParaPr>
                        <m:jc m:val="centerGroup"/>
                      </m:oMathParaPr>
                      <m:oMath xmlns:m="http://schemas.openxmlformats.org/officeDocument/2006/math">
                        <m:r>
                          <a:rPr lang="en-US" sz="2000" b="1" i="1">
                            <a:effectLst/>
                            <a:latin typeface="Cambria Math"/>
                            <a:ea typeface="Calibri"/>
                          </a:rPr>
                          <m:t>𝑨</m:t>
                        </m:r>
                        <m:r>
                          <a:rPr lang="en-US" sz="2000" b="1" i="1">
                            <a:effectLst/>
                            <a:latin typeface="Cambria Math"/>
                            <a:ea typeface="Calibri"/>
                          </a:rPr>
                          <m:t>∩</m:t>
                        </m:r>
                        <m:r>
                          <a:rPr lang="en-US" sz="2000" b="1" i="1">
                            <a:effectLst/>
                            <a:latin typeface="Cambria Math"/>
                            <a:ea typeface="Calibri"/>
                          </a:rPr>
                          <m:t>𝑩</m:t>
                        </m:r>
                      </m:oMath>
                    </m:oMathPara>
                  </a14:m>
                  <a:endParaRPr lang="en-US" sz="2000" dirty="0">
                    <a:effectLst/>
                    <a:latin typeface="Times New Roman"/>
                    <a:ea typeface="Times New Roman"/>
                  </a:endParaRPr>
                </a:p>
                <a:p>
                  <a:pPr marL="0" marR="0" algn="ctr">
                    <a:spcBef>
                      <a:spcPts val="0"/>
                    </a:spcBef>
                    <a:spcAft>
                      <a:spcPts val="600"/>
                    </a:spcAft>
                  </a:pPr>
                  <a14:m>
                    <m:oMathPara xmlns:m="http://schemas.openxmlformats.org/officeDocument/2006/math">
                      <m:oMathParaPr>
                        <m:jc m:val="centerGroup"/>
                      </m:oMathParaPr>
                      <m:oMath xmlns:m="http://schemas.openxmlformats.org/officeDocument/2006/math">
                        <m:r>
                          <a:rPr lang="en-US" sz="2000" b="1" i="1">
                            <a:effectLst/>
                            <a:latin typeface="Cambria Math"/>
                            <a:ea typeface="Calibri"/>
                          </a:rPr>
                          <m:t>=</m:t>
                        </m:r>
                        <m:r>
                          <a:rPr lang="en-US" sz="2000" b="1" i="1">
                            <a:effectLst/>
                            <a:latin typeface="Cambria Math"/>
                            <a:ea typeface="Calibri"/>
                          </a:rPr>
                          <m:t>𝟐𝟕</m:t>
                        </m:r>
                      </m:oMath>
                    </m:oMathPara>
                  </a14:m>
                  <a:endParaRPr lang="en-US" sz="2000" dirty="0">
                    <a:effectLst/>
                    <a:latin typeface="Times New Roman"/>
                    <a:ea typeface="Times New Roman"/>
                  </a:endParaRPr>
                </a:p>
                <a:p>
                  <a:pPr marL="0" marR="0">
                    <a:spcBef>
                      <a:spcPts val="0"/>
                    </a:spcBef>
                    <a:spcAft>
                      <a:spcPts val="600"/>
                    </a:spcAft>
                  </a:pPr>
                  <a:r>
                    <a:rPr lang="en-US" sz="2000" dirty="0">
                      <a:effectLst/>
                      <a:ea typeface="Calibri"/>
                      <a:cs typeface="Times New Roman"/>
                    </a:rPr>
                    <a:t> </a:t>
                  </a:r>
                </a:p>
              </p:txBody>
            </p:sp>
          </mc:Choice>
          <mc:Fallback xmlns="">
            <p:sp>
              <p:nvSpPr>
                <p:cNvPr id="26" name="Text Box 13"/>
                <p:cNvSpPr txBox="1">
                  <a:spLocks noRot="1" noChangeAspect="1" noMove="1" noResize="1" noEditPoints="1" noAdjustHandles="1" noChangeArrowheads="1" noChangeShapeType="1" noTextEdit="1"/>
                </p:cNvSpPr>
                <p:nvPr/>
              </p:nvSpPr>
              <p:spPr>
                <a:xfrm>
                  <a:off x="1886945" y="887660"/>
                  <a:ext cx="1143000" cy="1806713"/>
                </a:xfrm>
                <a:prstGeom prst="rect">
                  <a:avLst/>
                </a:prstGeom>
                <a:blipFill rotWithShape="1">
                  <a:blip r:embed="rId6"/>
                  <a:stretch>
                    <a:fillRect/>
                  </a:stretch>
                </a:blipFill>
                <a:ln w="6350">
                  <a:noFill/>
                </a:ln>
                <a:effec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7" name="Text Box 13"/>
                <p:cNvSpPr txBox="1"/>
                <p:nvPr/>
              </p:nvSpPr>
              <p:spPr>
                <a:xfrm>
                  <a:off x="3434206" y="413730"/>
                  <a:ext cx="457138" cy="365688"/>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600"/>
                    </a:spcAft>
                  </a:pPr>
                  <a14:m>
                    <m:oMathPara xmlns:m="http://schemas.openxmlformats.org/officeDocument/2006/math">
                      <m:oMathParaPr>
                        <m:jc m:val="centerGroup"/>
                      </m:oMathParaPr>
                      <m:oMath xmlns:m="http://schemas.openxmlformats.org/officeDocument/2006/math">
                        <m:r>
                          <a:rPr lang="en-US" sz="2000" b="1" i="1">
                            <a:effectLst/>
                            <a:latin typeface="Cambria Math"/>
                            <a:ea typeface="Calibri"/>
                          </a:rPr>
                          <m:t>𝑩</m:t>
                        </m:r>
                      </m:oMath>
                    </m:oMathPara>
                  </a14:m>
                  <a:endParaRPr lang="en-US" sz="2000">
                    <a:effectLst/>
                    <a:latin typeface="Times New Roman"/>
                    <a:ea typeface="Times New Roman"/>
                  </a:endParaRPr>
                </a:p>
              </p:txBody>
            </p:sp>
          </mc:Choice>
          <mc:Fallback xmlns="">
            <p:sp>
              <p:nvSpPr>
                <p:cNvPr id="27" name="Text Box 13"/>
                <p:cNvSpPr txBox="1">
                  <a:spLocks noRot="1" noChangeAspect="1" noMove="1" noResize="1" noEditPoints="1" noAdjustHandles="1" noChangeArrowheads="1" noChangeShapeType="1" noTextEdit="1"/>
                </p:cNvSpPr>
                <p:nvPr/>
              </p:nvSpPr>
              <p:spPr>
                <a:xfrm>
                  <a:off x="3434206" y="413730"/>
                  <a:ext cx="457138" cy="365688"/>
                </a:xfrm>
                <a:prstGeom prst="rect">
                  <a:avLst/>
                </a:prstGeom>
                <a:blipFill rotWithShape="1">
                  <a:blip r:embed="rId7"/>
                  <a:stretch>
                    <a:fillRect/>
                  </a:stretch>
                </a:blipFill>
                <a:ln w="6350">
                  <a:noFill/>
                </a:ln>
                <a:effec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8" name="Text Box 13"/>
                <p:cNvSpPr txBox="1"/>
                <p:nvPr/>
              </p:nvSpPr>
              <p:spPr>
                <a:xfrm>
                  <a:off x="2915654" y="1316900"/>
                  <a:ext cx="1365914" cy="913584"/>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600"/>
                    </a:spcAft>
                  </a:pPr>
                  <a14:m>
                    <m:oMathPara xmlns:m="http://schemas.openxmlformats.org/officeDocument/2006/math">
                      <m:oMathParaPr>
                        <m:jc m:val="center"/>
                      </m:oMathParaPr>
                      <m:oMath xmlns:m="http://schemas.openxmlformats.org/officeDocument/2006/math">
                        <m:r>
                          <a:rPr lang="en-US" sz="2000" b="1" i="1">
                            <a:effectLst/>
                            <a:latin typeface="Cambria Math"/>
                            <a:ea typeface="Calibri"/>
                          </a:rPr>
                          <m:t>𝟓𝟐</m:t>
                        </m:r>
                        <m:r>
                          <a:rPr lang="en-US" sz="2000" b="1" i="1">
                            <a:effectLst/>
                            <a:latin typeface="Cambria Math"/>
                            <a:ea typeface="Calibri"/>
                          </a:rPr>
                          <m:t>−</m:t>
                        </m:r>
                        <m:r>
                          <a:rPr lang="en-US" sz="2000" b="1" i="1">
                            <a:effectLst/>
                            <a:latin typeface="Cambria Math"/>
                            <a:ea typeface="Calibri"/>
                          </a:rPr>
                          <m:t>𝟐𝟕</m:t>
                        </m:r>
                      </m:oMath>
                      <m:oMath xmlns:m="http://schemas.openxmlformats.org/officeDocument/2006/math">
                        <m:r>
                          <a:rPr lang="en-US" sz="2000" b="1" i="1">
                            <a:effectLst/>
                            <a:latin typeface="Cambria Math"/>
                            <a:ea typeface="Calibri"/>
                          </a:rPr>
                          <m:t>=</m:t>
                        </m:r>
                        <m:r>
                          <a:rPr lang="en-US" sz="2000" b="1" i="1">
                            <a:effectLst/>
                            <a:latin typeface="Cambria Math"/>
                            <a:ea typeface="Calibri"/>
                          </a:rPr>
                          <m:t>𝟐𝟓</m:t>
                        </m:r>
                      </m:oMath>
                    </m:oMathPara>
                  </a14:m>
                  <a:endParaRPr lang="en-US" sz="2000" dirty="0">
                    <a:effectLst/>
                    <a:latin typeface="Times New Roman"/>
                    <a:ea typeface="Times New Roman"/>
                  </a:endParaRPr>
                </a:p>
              </p:txBody>
            </p:sp>
          </mc:Choice>
          <mc:Fallback xmlns="">
            <p:sp>
              <p:nvSpPr>
                <p:cNvPr id="28" name="Text Box 13"/>
                <p:cNvSpPr txBox="1">
                  <a:spLocks noRot="1" noChangeAspect="1" noMove="1" noResize="1" noEditPoints="1" noAdjustHandles="1" noChangeArrowheads="1" noChangeShapeType="1" noTextEdit="1"/>
                </p:cNvSpPr>
                <p:nvPr/>
              </p:nvSpPr>
              <p:spPr>
                <a:xfrm>
                  <a:off x="2915654" y="1316900"/>
                  <a:ext cx="1365914" cy="913584"/>
                </a:xfrm>
                <a:prstGeom prst="rect">
                  <a:avLst/>
                </a:prstGeom>
                <a:blipFill rotWithShape="1">
                  <a:blip r:embed="rId8"/>
                  <a:stretch>
                    <a:fillRect/>
                  </a:stretch>
                </a:blipFill>
                <a:ln w="6350">
                  <a:noFill/>
                </a:ln>
                <a:effectLst/>
              </p:spPr>
              <p:txBody>
                <a:bodyPr/>
                <a:lstStyle/>
                <a:p>
                  <a:r>
                    <a:rPr lang="en-US">
                      <a:noFill/>
                    </a:rPr>
                    <a:t> </a:t>
                  </a:r>
                </a:p>
              </p:txBody>
            </p:sp>
          </mc:Fallback>
        </mc:AlternateContent>
      </p:grpSp>
    </p:spTree>
    <p:extLst>
      <p:ext uri="{BB962C8B-B14F-4D97-AF65-F5344CB8AC3E}">
        <p14:creationId xmlns:p14="http://schemas.microsoft.com/office/powerpoint/2010/main" val="155576648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9050"/>
            <a:ext cx="8229600" cy="365760"/>
          </a:xfrm>
        </p:spPr>
        <p:txBody>
          <a:bodyPr>
            <a:normAutofit/>
          </a:bodyPr>
          <a:lstStyle/>
          <a:p>
            <a:pPr algn="l"/>
            <a:r>
              <a:rPr lang="en-US" sz="1700" b="1" dirty="0">
                <a:latin typeface="Cambria" panose="02040503050406030204" pitchFamily="18" charset="0"/>
              </a:rPr>
              <a:t>UNION AND INTERSECTION OF SETS</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228600" y="742950"/>
                <a:ext cx="8686800" cy="4114800"/>
              </a:xfrm>
            </p:spPr>
            <p:txBody>
              <a:bodyPr>
                <a:normAutofit/>
              </a:bodyPr>
              <a:lstStyle/>
              <a:p>
                <a:pPr marL="0" indent="0">
                  <a:buNone/>
                </a:pPr>
                <a:r>
                  <a:rPr lang="en-US" sz="2400" b="1" dirty="0">
                    <a:solidFill>
                      <a:srgbClr val="0070C0"/>
                    </a:solidFill>
                  </a:rPr>
                  <a:t>UNION OF SETS </a:t>
                </a:r>
                <a:endParaRPr lang="en-US" sz="2400" dirty="0">
                  <a:solidFill>
                    <a:srgbClr val="0070C0"/>
                  </a:solidFill>
                </a:endParaRPr>
              </a:p>
              <a:p>
                <a:pPr marL="0" indent="0">
                  <a:buNone/>
                </a:pPr>
                <a:r>
                  <a:rPr lang="en-US" sz="2400" dirty="0"/>
                  <a:t>The union of two or more sets is the set that contains </a:t>
                </a:r>
                <a:r>
                  <a:rPr lang="en-US" sz="2400" b="1" dirty="0"/>
                  <a:t>ALL</a:t>
                </a:r>
                <a:r>
                  <a:rPr lang="en-US" sz="2400" dirty="0"/>
                  <a:t> elements of the sets.</a:t>
                </a:r>
              </a:p>
              <a:p>
                <a:pPr marL="400050" lvl="1" indent="0">
                  <a:buNone/>
                </a:pPr>
                <a:r>
                  <a:rPr lang="en-US" sz="2400" b="1" dirty="0">
                    <a:solidFill>
                      <a:srgbClr val="0070C0"/>
                    </a:solidFill>
                  </a:rPr>
                  <a:t>Example:</a:t>
                </a:r>
                <a:endParaRPr lang="en-US" sz="2400" dirty="0">
                  <a:solidFill>
                    <a:srgbClr val="0070C0"/>
                  </a:solidFill>
                </a:endParaRPr>
              </a:p>
              <a:p>
                <a:pPr marL="400050" lvl="1" indent="0">
                  <a:buNone/>
                </a:pPr>
                <a:r>
                  <a:rPr lang="en-US" sz="2400" dirty="0" smtClean="0"/>
                  <a:t>A.  The </a:t>
                </a:r>
                <a:r>
                  <a:rPr lang="en-US" sz="2400" dirty="0"/>
                  <a:t>union of the sets</a:t>
                </a:r>
                <a14:m>
                  <m:oMath xmlns:m="http://schemas.openxmlformats.org/officeDocument/2006/math">
                    <m:r>
                      <a:rPr lang="en-US" sz="2400" b="1" i="1">
                        <a:latin typeface="Cambria Math"/>
                      </a:rPr>
                      <m:t> </m:t>
                    </m:r>
                    <m:r>
                      <a:rPr lang="en-US" sz="2400" b="1" i="1">
                        <a:latin typeface="Cambria Math"/>
                      </a:rPr>
                      <m:t>𝑨</m:t>
                    </m:r>
                    <m:r>
                      <a:rPr lang="en-US" sz="2400" b="1" i="1">
                        <a:latin typeface="Cambria Math"/>
                      </a:rPr>
                      <m:t>=</m:t>
                    </m:r>
                    <m:d>
                      <m:dPr>
                        <m:begChr m:val="{"/>
                        <m:endChr m:val="}"/>
                        <m:ctrlPr>
                          <a:rPr lang="en-US" sz="2400" b="1" i="1">
                            <a:latin typeface="Cambria Math"/>
                          </a:rPr>
                        </m:ctrlPr>
                      </m:dPr>
                      <m:e>
                        <m:r>
                          <a:rPr lang="en-US" sz="2400" b="1" i="1">
                            <a:latin typeface="Cambria Math"/>
                          </a:rPr>
                          <m:t>𝒂</m:t>
                        </m:r>
                        <m:r>
                          <a:rPr lang="en-US" sz="2400" b="1" i="1">
                            <a:latin typeface="Cambria Math"/>
                          </a:rPr>
                          <m:t>,</m:t>
                        </m:r>
                        <m:r>
                          <a:rPr lang="en-US" sz="2400" b="1" i="1">
                            <a:latin typeface="Cambria Math"/>
                          </a:rPr>
                          <m:t>𝒃</m:t>
                        </m:r>
                        <m:r>
                          <a:rPr lang="en-US" sz="2400" b="1" i="1">
                            <a:latin typeface="Cambria Math"/>
                          </a:rPr>
                          <m:t>,</m:t>
                        </m:r>
                        <m:r>
                          <a:rPr lang="en-US" sz="2400" b="1" i="1">
                            <a:latin typeface="Cambria Math"/>
                          </a:rPr>
                          <m:t>𝒄</m:t>
                        </m:r>
                      </m:e>
                    </m:d>
                  </m:oMath>
                </a14:m>
                <a:r>
                  <a:rPr lang="en-US" sz="2400" dirty="0"/>
                  <a:t> and </a:t>
                </a:r>
                <a14:m>
                  <m:oMath xmlns:m="http://schemas.openxmlformats.org/officeDocument/2006/math">
                    <m:r>
                      <a:rPr lang="en-US" sz="2400" b="1" i="1">
                        <a:latin typeface="Cambria Math"/>
                      </a:rPr>
                      <m:t>𝑩</m:t>
                    </m:r>
                    <m:r>
                      <a:rPr lang="en-US" sz="2400" b="1" i="1">
                        <a:latin typeface="Cambria Math"/>
                      </a:rPr>
                      <m:t>=</m:t>
                    </m:r>
                    <m:d>
                      <m:dPr>
                        <m:begChr m:val="{"/>
                        <m:endChr m:val="}"/>
                        <m:ctrlPr>
                          <a:rPr lang="en-US" sz="2400" b="1" i="1">
                            <a:latin typeface="Cambria Math"/>
                          </a:rPr>
                        </m:ctrlPr>
                      </m:dPr>
                      <m:e>
                        <m:r>
                          <a:rPr lang="en-US" sz="2400" b="1" i="1">
                            <a:latin typeface="Cambria Math"/>
                          </a:rPr>
                          <m:t>𝟏</m:t>
                        </m:r>
                        <m:r>
                          <a:rPr lang="en-US" sz="2400" b="1" i="1">
                            <a:latin typeface="Cambria Math"/>
                          </a:rPr>
                          <m:t>,</m:t>
                        </m:r>
                        <m:r>
                          <a:rPr lang="en-US" sz="2400" b="1" i="1">
                            <a:latin typeface="Cambria Math"/>
                          </a:rPr>
                          <m:t>𝟐</m:t>
                        </m:r>
                        <m:r>
                          <a:rPr lang="en-US" sz="2400" b="1" i="1">
                            <a:latin typeface="Cambria Math"/>
                          </a:rPr>
                          <m:t>,</m:t>
                        </m:r>
                        <m:r>
                          <a:rPr lang="en-US" sz="2400" b="1" i="1">
                            <a:latin typeface="Cambria Math"/>
                          </a:rPr>
                          <m:t>𝟑</m:t>
                        </m:r>
                      </m:e>
                    </m:d>
                  </m:oMath>
                </a14:m>
                <a:r>
                  <a:rPr lang="en-US" sz="2400" dirty="0"/>
                  <a:t> consists of all elements belonging to </a:t>
                </a:r>
                <a14:m>
                  <m:oMath xmlns:m="http://schemas.openxmlformats.org/officeDocument/2006/math">
                    <m:r>
                      <a:rPr lang="en-US" sz="2400" b="1" i="1">
                        <a:latin typeface="Cambria Math"/>
                      </a:rPr>
                      <m:t>𝑨</m:t>
                    </m:r>
                  </m:oMath>
                </a14:m>
                <a:r>
                  <a:rPr lang="en-US" sz="2400" dirty="0"/>
                  <a:t> </a:t>
                </a:r>
                <a:r>
                  <a:rPr lang="en-US" sz="2400" b="1" dirty="0"/>
                  <a:t>OR</a:t>
                </a:r>
                <a:r>
                  <a:rPr lang="en-US" sz="2400" dirty="0"/>
                  <a:t> to </a:t>
                </a:r>
                <a14:m>
                  <m:oMath xmlns:m="http://schemas.openxmlformats.org/officeDocument/2006/math">
                    <m:r>
                      <a:rPr lang="en-US" sz="2400" b="1" i="1">
                        <a:latin typeface="Cambria Math"/>
                      </a:rPr>
                      <m:t>𝑩</m:t>
                    </m:r>
                  </m:oMath>
                </a14:m>
                <a:r>
                  <a:rPr lang="en-US" sz="2400" dirty="0" smtClean="0"/>
                  <a:t>.</a:t>
                </a:r>
                <a:endParaRPr lang="en-US" sz="2400"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228600" y="742950"/>
                <a:ext cx="8686800" cy="4114800"/>
              </a:xfrm>
              <a:blipFill rotWithShape="1">
                <a:blip r:embed="rId2"/>
                <a:stretch>
                  <a:fillRect l="-1123" t="-1185"/>
                </a:stretch>
              </a:blipFill>
            </p:spPr>
            <p:txBody>
              <a:bodyPr/>
              <a:lstStyle/>
              <a:p>
                <a:r>
                  <a:rPr lang="en-US">
                    <a:noFill/>
                  </a:rPr>
                  <a:t> </a:t>
                </a:r>
              </a:p>
            </p:txBody>
          </p:sp>
        </mc:Fallback>
      </mc:AlternateContent>
      <p:pic>
        <p:nvPicPr>
          <p:cNvPr id="5" name="Picture 2" descr="C:\Users\nicart\Dropbox\algebra 1\Horizontal Logo (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a14="http://schemas.microsoft.com/office/drawing/2010/main">
        <mc:Choice Requires="a14">
          <p:sp>
            <p:nvSpPr>
              <p:cNvPr id="6" name="Rectangle 5"/>
              <p:cNvSpPr/>
              <p:nvPr/>
            </p:nvSpPr>
            <p:spPr>
              <a:xfrm>
                <a:off x="2286000" y="3409950"/>
                <a:ext cx="4572000" cy="914400"/>
              </a:xfrm>
              <a:prstGeom prst="rect">
                <a:avLst/>
              </a:pr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600"/>
                  </a:spcAft>
                </a:pPr>
                <a14:m>
                  <m:oMathPara xmlns:m="http://schemas.openxmlformats.org/officeDocument/2006/math">
                    <m:oMathParaPr>
                      <m:jc m:val="centerGroup"/>
                    </m:oMathParaPr>
                    <m:oMath xmlns:m="http://schemas.openxmlformats.org/officeDocument/2006/math">
                      <m:r>
                        <a:rPr lang="en-US" sz="2400" b="1" i="1">
                          <a:solidFill>
                            <a:srgbClr val="211D1E"/>
                          </a:solidFill>
                          <a:effectLst/>
                          <a:latin typeface="Cambria Math"/>
                          <a:ea typeface="Calibri"/>
                          <a:cs typeface="Museo Sans 100"/>
                        </a:rPr>
                        <m:t>𝑨</m:t>
                      </m:r>
                      <m:r>
                        <a:rPr lang="en-US" sz="2400" b="1" i="1">
                          <a:solidFill>
                            <a:srgbClr val="211D1E"/>
                          </a:solidFill>
                          <a:effectLst/>
                          <a:latin typeface="Cambria Math"/>
                          <a:ea typeface="Calibri"/>
                          <a:cs typeface="Museo Sans 100"/>
                        </a:rPr>
                        <m:t>∪</m:t>
                      </m:r>
                      <m:r>
                        <a:rPr lang="en-US" sz="2400" b="1" i="1">
                          <a:solidFill>
                            <a:srgbClr val="211D1E"/>
                          </a:solidFill>
                          <a:effectLst/>
                          <a:latin typeface="Cambria Math"/>
                          <a:ea typeface="Calibri"/>
                          <a:cs typeface="Museo Sans 100"/>
                        </a:rPr>
                        <m:t>𝑩</m:t>
                      </m:r>
                      <m:r>
                        <a:rPr lang="en-US" sz="2400" b="1" i="1">
                          <a:solidFill>
                            <a:srgbClr val="211D1E"/>
                          </a:solidFill>
                          <a:effectLst/>
                          <a:latin typeface="Cambria Math"/>
                          <a:ea typeface="Calibri"/>
                          <a:cs typeface="Museo Sans 100"/>
                        </a:rPr>
                        <m:t>=</m:t>
                      </m:r>
                      <m:d>
                        <m:dPr>
                          <m:begChr m:val="{"/>
                          <m:endChr m:val="}"/>
                          <m:ctrlPr>
                            <a:rPr lang="en-US" sz="2400" b="1" i="1">
                              <a:solidFill>
                                <a:srgbClr val="211D1E"/>
                              </a:solidFill>
                              <a:effectLst/>
                              <a:latin typeface="Cambria Math"/>
                              <a:ea typeface="Calibri"/>
                              <a:cs typeface="Museo Sans 100"/>
                            </a:rPr>
                          </m:ctrlPr>
                        </m:dPr>
                        <m:e>
                          <m:r>
                            <a:rPr lang="en-US" sz="2400" b="1" i="1">
                              <a:solidFill>
                                <a:srgbClr val="211D1E"/>
                              </a:solidFill>
                              <a:effectLst/>
                              <a:latin typeface="Cambria Math"/>
                              <a:ea typeface="Calibri"/>
                              <a:cs typeface="Museo Sans 100"/>
                            </a:rPr>
                            <m:t>𝒂</m:t>
                          </m:r>
                          <m:r>
                            <a:rPr lang="en-US" sz="2400" b="1" i="1">
                              <a:solidFill>
                                <a:srgbClr val="211D1E"/>
                              </a:solidFill>
                              <a:effectLst/>
                              <a:latin typeface="Cambria Math"/>
                              <a:ea typeface="Calibri"/>
                              <a:cs typeface="Museo Sans 100"/>
                            </a:rPr>
                            <m:t>,</m:t>
                          </m:r>
                          <m:r>
                            <a:rPr lang="en-US" sz="2400" b="1" i="1">
                              <a:solidFill>
                                <a:srgbClr val="211D1E"/>
                              </a:solidFill>
                              <a:effectLst/>
                              <a:latin typeface="Cambria Math"/>
                              <a:ea typeface="Calibri"/>
                              <a:cs typeface="Museo Sans 100"/>
                            </a:rPr>
                            <m:t>𝒃</m:t>
                          </m:r>
                          <m:r>
                            <a:rPr lang="en-US" sz="2400" b="1" i="1">
                              <a:solidFill>
                                <a:srgbClr val="211D1E"/>
                              </a:solidFill>
                              <a:effectLst/>
                              <a:latin typeface="Cambria Math"/>
                              <a:ea typeface="Calibri"/>
                              <a:cs typeface="Museo Sans 100"/>
                            </a:rPr>
                            <m:t>,</m:t>
                          </m:r>
                          <m:r>
                            <a:rPr lang="en-US" sz="2400" b="1" i="1">
                              <a:solidFill>
                                <a:srgbClr val="211D1E"/>
                              </a:solidFill>
                              <a:effectLst/>
                              <a:latin typeface="Cambria Math"/>
                              <a:ea typeface="Calibri"/>
                              <a:cs typeface="Museo Sans 100"/>
                            </a:rPr>
                            <m:t>𝒄</m:t>
                          </m:r>
                          <m:r>
                            <a:rPr lang="en-US" sz="2400" b="1" i="1">
                              <a:solidFill>
                                <a:srgbClr val="211D1E"/>
                              </a:solidFill>
                              <a:effectLst/>
                              <a:latin typeface="Cambria Math"/>
                              <a:ea typeface="Calibri"/>
                              <a:cs typeface="Museo Sans 100"/>
                            </a:rPr>
                            <m:t>,</m:t>
                          </m:r>
                          <m:r>
                            <a:rPr lang="en-US" sz="2400" b="1" i="1">
                              <a:solidFill>
                                <a:srgbClr val="211D1E"/>
                              </a:solidFill>
                              <a:effectLst/>
                              <a:latin typeface="Cambria Math"/>
                              <a:ea typeface="Calibri"/>
                              <a:cs typeface="Museo Sans 100"/>
                            </a:rPr>
                            <m:t>𝟏</m:t>
                          </m:r>
                          <m:r>
                            <a:rPr lang="en-US" sz="2400" b="1" i="1">
                              <a:solidFill>
                                <a:srgbClr val="211D1E"/>
                              </a:solidFill>
                              <a:effectLst/>
                              <a:latin typeface="Cambria Math"/>
                              <a:ea typeface="Calibri"/>
                              <a:cs typeface="Museo Sans 100"/>
                            </a:rPr>
                            <m:t>,</m:t>
                          </m:r>
                          <m:r>
                            <a:rPr lang="en-US" sz="2400" b="1" i="1">
                              <a:solidFill>
                                <a:srgbClr val="211D1E"/>
                              </a:solidFill>
                              <a:effectLst/>
                              <a:latin typeface="Cambria Math"/>
                              <a:ea typeface="Calibri"/>
                              <a:cs typeface="Museo Sans 100"/>
                            </a:rPr>
                            <m:t>𝟐</m:t>
                          </m:r>
                          <m:r>
                            <a:rPr lang="en-US" sz="2400" b="1" i="1">
                              <a:solidFill>
                                <a:srgbClr val="211D1E"/>
                              </a:solidFill>
                              <a:effectLst/>
                              <a:latin typeface="Cambria Math"/>
                              <a:ea typeface="Calibri"/>
                              <a:cs typeface="Museo Sans 100"/>
                            </a:rPr>
                            <m:t>,</m:t>
                          </m:r>
                          <m:r>
                            <a:rPr lang="en-US" sz="2400" b="1" i="1">
                              <a:solidFill>
                                <a:srgbClr val="211D1E"/>
                              </a:solidFill>
                              <a:effectLst/>
                              <a:latin typeface="Cambria Math"/>
                              <a:ea typeface="Calibri"/>
                              <a:cs typeface="Museo Sans 100"/>
                            </a:rPr>
                            <m:t>𝟑</m:t>
                          </m:r>
                        </m:e>
                      </m:d>
                    </m:oMath>
                  </m:oMathPara>
                </a14:m>
                <a:endParaRPr lang="en-US" sz="2400">
                  <a:effectLst/>
                  <a:ea typeface="Calibri"/>
                  <a:cs typeface="Times New Roman"/>
                </a:endParaRPr>
              </a:p>
            </p:txBody>
          </p:sp>
        </mc:Choice>
        <mc:Fallback xmlns="">
          <p:sp>
            <p:nvSpPr>
              <p:cNvPr id="6" name="Rectangle 5"/>
              <p:cNvSpPr>
                <a:spLocks noRot="1" noChangeAspect="1" noMove="1" noResize="1" noEditPoints="1" noAdjustHandles="1" noChangeArrowheads="1" noChangeShapeType="1" noTextEdit="1"/>
              </p:cNvSpPr>
              <p:nvPr/>
            </p:nvSpPr>
            <p:spPr>
              <a:xfrm>
                <a:off x="2286000" y="3409950"/>
                <a:ext cx="4572000" cy="914400"/>
              </a:xfrm>
              <a:prstGeom prst="rect">
                <a:avLst/>
              </a:prstGeom>
              <a:blipFill rotWithShape="1">
                <a:blip r:embed="rId4"/>
                <a:stretch>
                  <a:fillRect/>
                </a:stretch>
              </a:blipFill>
              <a:ln>
                <a:noFill/>
              </a:ln>
            </p:spPr>
            <p:txBody>
              <a:bodyPr/>
              <a:lstStyle/>
              <a:p>
                <a:r>
                  <a:rPr lang="en-US">
                    <a:noFill/>
                  </a:rPr>
                  <a:t> </a:t>
                </a:r>
              </a:p>
            </p:txBody>
          </p:sp>
        </mc:Fallback>
      </mc:AlternateContent>
    </p:spTree>
    <p:extLst>
      <p:ext uri="{BB962C8B-B14F-4D97-AF65-F5344CB8AC3E}">
        <p14:creationId xmlns:p14="http://schemas.microsoft.com/office/powerpoint/2010/main" val="110947704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9050"/>
            <a:ext cx="8229600" cy="365760"/>
          </a:xfrm>
        </p:spPr>
        <p:txBody>
          <a:bodyPr>
            <a:normAutofit/>
          </a:bodyPr>
          <a:lstStyle/>
          <a:p>
            <a:pPr algn="l"/>
            <a:r>
              <a:rPr lang="en-US" sz="1700" b="1" dirty="0">
                <a:latin typeface="Cambria" panose="02040503050406030204" pitchFamily="18" charset="0"/>
              </a:rPr>
              <a:t>UNION AND INTERSECTION OF SETS</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228600" y="742950"/>
                <a:ext cx="8686800" cy="4114800"/>
              </a:xfrm>
            </p:spPr>
            <p:txBody>
              <a:bodyPr>
                <a:normAutofit/>
              </a:bodyPr>
              <a:lstStyle/>
              <a:p>
                <a:pPr marL="0" indent="0">
                  <a:buNone/>
                </a:pPr>
                <a:r>
                  <a:rPr lang="en-US" sz="2400" b="1" dirty="0">
                    <a:solidFill>
                      <a:srgbClr val="0070C0"/>
                    </a:solidFill>
                  </a:rPr>
                  <a:t>UNION OF SETS </a:t>
                </a:r>
                <a:endParaRPr lang="en-US" sz="2400" dirty="0">
                  <a:solidFill>
                    <a:srgbClr val="0070C0"/>
                  </a:solidFill>
                </a:endParaRPr>
              </a:p>
              <a:p>
                <a:pPr marL="0" indent="0">
                  <a:buNone/>
                </a:pPr>
                <a:r>
                  <a:rPr lang="en-US" sz="2400" dirty="0"/>
                  <a:t>The union of two or more sets is the set that contains </a:t>
                </a:r>
                <a:r>
                  <a:rPr lang="en-US" sz="2400" b="1" dirty="0"/>
                  <a:t>ALL</a:t>
                </a:r>
                <a:r>
                  <a:rPr lang="en-US" sz="2400" dirty="0"/>
                  <a:t> elements of the sets.</a:t>
                </a:r>
              </a:p>
              <a:p>
                <a:pPr marL="400050" lvl="1" indent="0">
                  <a:buNone/>
                </a:pPr>
                <a:r>
                  <a:rPr lang="en-US" sz="2400" b="1" dirty="0">
                    <a:solidFill>
                      <a:srgbClr val="0070C0"/>
                    </a:solidFill>
                  </a:rPr>
                  <a:t>Example:</a:t>
                </a:r>
                <a:endParaRPr lang="en-US" sz="2400" dirty="0">
                  <a:solidFill>
                    <a:srgbClr val="0070C0"/>
                  </a:solidFill>
                </a:endParaRPr>
              </a:p>
              <a:p>
                <a:pPr marL="401638" lvl="1" indent="0">
                  <a:spcBef>
                    <a:spcPts val="0"/>
                  </a:spcBef>
                  <a:spcAft>
                    <a:spcPts val="600"/>
                  </a:spcAft>
                  <a:buNone/>
                </a:pPr>
                <a:r>
                  <a:rPr lang="en-US" sz="2400" dirty="0" smtClean="0"/>
                  <a:t>B.  </a:t>
                </a:r>
                <a:r>
                  <a:rPr lang="en-US" sz="2400" dirty="0" smtClean="0">
                    <a:ea typeface="Calibri"/>
                    <a:cs typeface="Times New Roman"/>
                  </a:rPr>
                  <a:t>The </a:t>
                </a:r>
                <a:r>
                  <a:rPr lang="en-US" sz="2400" dirty="0">
                    <a:ea typeface="Calibri"/>
                    <a:cs typeface="Times New Roman"/>
                  </a:rPr>
                  <a:t>union of the sets</a:t>
                </a:r>
                <a14:m>
                  <m:oMath xmlns:m="http://schemas.openxmlformats.org/officeDocument/2006/math">
                    <m:r>
                      <a:rPr lang="en-US" sz="2400" b="1" i="1">
                        <a:effectLst/>
                        <a:latin typeface="Cambria Math"/>
                        <a:ea typeface="Calibri"/>
                        <a:cs typeface="Times New Roman"/>
                      </a:rPr>
                      <m:t> </m:t>
                    </m:r>
                    <m:r>
                      <a:rPr lang="en-US" sz="2400" b="1" i="1">
                        <a:effectLst/>
                        <a:latin typeface="Cambria Math"/>
                        <a:ea typeface="Calibri"/>
                        <a:cs typeface="Times New Roman"/>
                      </a:rPr>
                      <m:t>𝑿</m:t>
                    </m:r>
                    <m:r>
                      <a:rPr lang="en-US" sz="2400" b="1" i="1">
                        <a:effectLst/>
                        <a:latin typeface="Cambria Math"/>
                        <a:ea typeface="Calibri"/>
                        <a:cs typeface="Times New Roman"/>
                      </a:rPr>
                      <m:t>=</m:t>
                    </m:r>
                    <m:d>
                      <m:dPr>
                        <m:begChr m:val="{"/>
                        <m:endChr m:val="}"/>
                        <m:ctrlPr>
                          <a:rPr lang="en-US" sz="2400" b="1" i="1">
                            <a:effectLst/>
                            <a:latin typeface="Cambria Math"/>
                            <a:ea typeface="Calibri"/>
                            <a:cs typeface="Times New Roman"/>
                          </a:rPr>
                        </m:ctrlPr>
                      </m:dPr>
                      <m:e>
                        <m:r>
                          <a:rPr lang="en-US" sz="2400" b="1" i="1">
                            <a:effectLst/>
                            <a:latin typeface="Cambria Math"/>
                            <a:ea typeface="Calibri"/>
                            <a:cs typeface="Times New Roman"/>
                          </a:rPr>
                          <m:t>𝟏</m:t>
                        </m:r>
                        <m:r>
                          <a:rPr lang="en-US" sz="2400" b="1" i="1">
                            <a:effectLst/>
                            <a:latin typeface="Cambria Math"/>
                            <a:ea typeface="Calibri"/>
                            <a:cs typeface="Times New Roman"/>
                          </a:rPr>
                          <m:t>,</m:t>
                        </m:r>
                        <m:r>
                          <a:rPr lang="en-US" sz="2400" b="1" i="1">
                            <a:effectLst/>
                            <a:latin typeface="Cambria Math"/>
                            <a:ea typeface="Calibri"/>
                            <a:cs typeface="Times New Roman"/>
                          </a:rPr>
                          <m:t>𝟐</m:t>
                        </m:r>
                        <m:r>
                          <a:rPr lang="en-US" sz="2400" b="1" i="1">
                            <a:effectLst/>
                            <a:latin typeface="Cambria Math"/>
                            <a:ea typeface="Calibri"/>
                            <a:cs typeface="Times New Roman"/>
                          </a:rPr>
                          <m:t>,</m:t>
                        </m:r>
                        <m:r>
                          <a:rPr lang="en-US" sz="2400" b="1" i="1">
                            <a:effectLst/>
                            <a:latin typeface="Cambria Math"/>
                            <a:ea typeface="Calibri"/>
                            <a:cs typeface="Times New Roman"/>
                          </a:rPr>
                          <m:t>𝟑</m:t>
                        </m:r>
                      </m:e>
                    </m:d>
                  </m:oMath>
                </a14:m>
                <a:r>
                  <a:rPr lang="en-US" sz="2400" dirty="0">
                    <a:ea typeface="Times New Roman"/>
                    <a:cs typeface="Times New Roman"/>
                  </a:rPr>
                  <a:t>, </a:t>
                </a:r>
                <a14:m>
                  <m:oMath xmlns:m="http://schemas.openxmlformats.org/officeDocument/2006/math">
                    <m:r>
                      <a:rPr lang="en-US" sz="2400" b="1" i="1">
                        <a:effectLst/>
                        <a:latin typeface="Cambria Math"/>
                        <a:ea typeface="Calibri"/>
                        <a:cs typeface="Times New Roman"/>
                      </a:rPr>
                      <m:t>𝒀</m:t>
                    </m:r>
                    <m:r>
                      <a:rPr lang="en-US" sz="2400" b="1" i="1">
                        <a:effectLst/>
                        <a:latin typeface="Cambria Math"/>
                        <a:ea typeface="Calibri"/>
                        <a:cs typeface="Times New Roman"/>
                      </a:rPr>
                      <m:t>=</m:t>
                    </m:r>
                    <m:d>
                      <m:dPr>
                        <m:begChr m:val="{"/>
                        <m:endChr m:val="}"/>
                        <m:ctrlPr>
                          <a:rPr lang="en-US" sz="2400" b="1" i="1">
                            <a:effectLst/>
                            <a:latin typeface="Cambria Math"/>
                            <a:ea typeface="Calibri"/>
                            <a:cs typeface="Times New Roman"/>
                          </a:rPr>
                        </m:ctrlPr>
                      </m:dPr>
                      <m:e>
                        <m:r>
                          <a:rPr lang="en-US" sz="2400" b="1" i="1">
                            <a:effectLst/>
                            <a:latin typeface="Cambria Math"/>
                            <a:ea typeface="Calibri"/>
                            <a:cs typeface="Times New Roman"/>
                          </a:rPr>
                          <m:t>𝟒</m:t>
                        </m:r>
                        <m:r>
                          <a:rPr lang="en-US" sz="2400" b="1" i="1">
                            <a:effectLst/>
                            <a:latin typeface="Cambria Math"/>
                            <a:ea typeface="Calibri"/>
                            <a:cs typeface="Times New Roman"/>
                          </a:rPr>
                          <m:t>,</m:t>
                        </m:r>
                        <m:r>
                          <a:rPr lang="en-US" sz="2400" b="1" i="1">
                            <a:effectLst/>
                            <a:latin typeface="Cambria Math"/>
                            <a:ea typeface="Calibri"/>
                            <a:cs typeface="Times New Roman"/>
                          </a:rPr>
                          <m:t>𝟓</m:t>
                        </m:r>
                        <m:r>
                          <a:rPr lang="en-US" sz="2400" b="1" i="1">
                            <a:effectLst/>
                            <a:latin typeface="Cambria Math"/>
                            <a:ea typeface="Calibri"/>
                            <a:cs typeface="Times New Roman"/>
                          </a:rPr>
                          <m:t>,</m:t>
                        </m:r>
                        <m:r>
                          <a:rPr lang="en-US" sz="2400" b="1" i="1">
                            <a:effectLst/>
                            <a:latin typeface="Cambria Math"/>
                            <a:ea typeface="Calibri"/>
                            <a:cs typeface="Times New Roman"/>
                          </a:rPr>
                          <m:t>𝟔</m:t>
                        </m:r>
                        <m:r>
                          <a:rPr lang="en-US" sz="2400" b="1" i="1">
                            <a:effectLst/>
                            <a:latin typeface="Cambria Math"/>
                            <a:ea typeface="Calibri"/>
                            <a:cs typeface="Times New Roman"/>
                          </a:rPr>
                          <m:t>,</m:t>
                        </m:r>
                        <m:r>
                          <a:rPr lang="en-US" sz="2400" b="1" i="1">
                            <a:effectLst/>
                            <a:latin typeface="Cambria Math"/>
                            <a:ea typeface="Calibri"/>
                            <a:cs typeface="Times New Roman"/>
                          </a:rPr>
                          <m:t>𝟕</m:t>
                        </m:r>
                      </m:e>
                    </m:d>
                  </m:oMath>
                </a14:m>
                <a:r>
                  <a:rPr lang="en-US" sz="2400" dirty="0">
                    <a:ea typeface="Calibri"/>
                    <a:cs typeface="Times New Roman"/>
                  </a:rPr>
                  <a:t> and </a:t>
                </a:r>
                <a14:m>
                  <m:oMath xmlns:m="http://schemas.openxmlformats.org/officeDocument/2006/math">
                    <m:r>
                      <a:rPr lang="en-US" sz="2400" b="1" i="1">
                        <a:effectLst/>
                        <a:latin typeface="Cambria Math"/>
                        <a:ea typeface="Calibri"/>
                        <a:cs typeface="Times New Roman"/>
                      </a:rPr>
                      <m:t>𝒁</m:t>
                    </m:r>
                    <m:r>
                      <a:rPr lang="en-US" sz="2400" b="1" i="1">
                        <a:effectLst/>
                        <a:latin typeface="Cambria Math"/>
                        <a:ea typeface="Calibri"/>
                        <a:cs typeface="Times New Roman"/>
                      </a:rPr>
                      <m:t>=</m:t>
                    </m:r>
                    <m:d>
                      <m:dPr>
                        <m:begChr m:val="{"/>
                        <m:endChr m:val="}"/>
                        <m:ctrlPr>
                          <a:rPr lang="en-US" sz="2400" b="1" i="1">
                            <a:effectLst/>
                            <a:latin typeface="Cambria Math"/>
                            <a:ea typeface="Calibri"/>
                            <a:cs typeface="Times New Roman"/>
                          </a:rPr>
                        </m:ctrlPr>
                      </m:dPr>
                      <m:e>
                        <m:r>
                          <a:rPr lang="en-US" sz="2400" b="1" i="1">
                            <a:effectLst/>
                            <a:latin typeface="Cambria Math"/>
                            <a:ea typeface="Calibri"/>
                            <a:cs typeface="Times New Roman"/>
                          </a:rPr>
                          <m:t>𝟖</m:t>
                        </m:r>
                        <m:r>
                          <a:rPr lang="en-US" sz="2400" b="1" i="1">
                            <a:effectLst/>
                            <a:latin typeface="Cambria Math"/>
                            <a:ea typeface="Calibri"/>
                            <a:cs typeface="Times New Roman"/>
                          </a:rPr>
                          <m:t>,</m:t>
                        </m:r>
                        <m:r>
                          <a:rPr lang="en-US" sz="2400" b="1" i="1">
                            <a:effectLst/>
                            <a:latin typeface="Cambria Math"/>
                            <a:ea typeface="Calibri"/>
                            <a:cs typeface="Times New Roman"/>
                          </a:rPr>
                          <m:t>𝟗</m:t>
                        </m:r>
                        <m:r>
                          <a:rPr lang="en-US" sz="2400" b="1" i="1">
                            <a:effectLst/>
                            <a:latin typeface="Cambria Math"/>
                            <a:ea typeface="Calibri"/>
                            <a:cs typeface="Times New Roman"/>
                          </a:rPr>
                          <m:t>,</m:t>
                        </m:r>
                        <m:r>
                          <a:rPr lang="en-US" sz="2400" b="1" i="1">
                            <a:effectLst/>
                            <a:latin typeface="Cambria Math"/>
                            <a:ea typeface="Calibri"/>
                            <a:cs typeface="Times New Roman"/>
                          </a:rPr>
                          <m:t>𝟏𝟎</m:t>
                        </m:r>
                      </m:e>
                    </m:d>
                  </m:oMath>
                </a14:m>
                <a:r>
                  <a:rPr lang="en-US" sz="2400" dirty="0">
                    <a:ea typeface="Calibri"/>
                    <a:cs typeface="Times New Roman"/>
                  </a:rPr>
                  <a:t> consists of all elements belonging to </a:t>
                </a:r>
                <a14:m>
                  <m:oMath xmlns:m="http://schemas.openxmlformats.org/officeDocument/2006/math">
                    <m:r>
                      <a:rPr lang="en-US" sz="2400" b="1" i="1">
                        <a:effectLst/>
                        <a:latin typeface="Cambria Math"/>
                        <a:ea typeface="Calibri"/>
                        <a:cs typeface="Times New Roman"/>
                      </a:rPr>
                      <m:t>𝑿</m:t>
                    </m:r>
                  </m:oMath>
                </a14:m>
                <a:r>
                  <a:rPr lang="en-US" sz="2400" dirty="0">
                    <a:ea typeface="Calibri"/>
                    <a:cs typeface="Times New Roman"/>
                  </a:rPr>
                  <a:t> </a:t>
                </a:r>
                <a:r>
                  <a:rPr lang="en-US" sz="2400" b="1" dirty="0">
                    <a:solidFill>
                      <a:srgbClr val="0070C0"/>
                    </a:solidFill>
                    <a:ea typeface="Calibri"/>
                    <a:cs typeface="Times New Roman"/>
                  </a:rPr>
                  <a:t>OR</a:t>
                </a:r>
                <a:r>
                  <a:rPr lang="en-US" sz="2400" dirty="0">
                    <a:solidFill>
                      <a:srgbClr val="0070C0"/>
                    </a:solidFill>
                    <a:ea typeface="Calibri"/>
                    <a:cs typeface="Times New Roman"/>
                  </a:rPr>
                  <a:t> </a:t>
                </a:r>
                <a:r>
                  <a:rPr lang="en-US" sz="2400" dirty="0">
                    <a:ea typeface="Calibri"/>
                    <a:cs typeface="Times New Roman"/>
                  </a:rPr>
                  <a:t>to </a:t>
                </a:r>
                <a14:m>
                  <m:oMath xmlns:m="http://schemas.openxmlformats.org/officeDocument/2006/math">
                    <m:r>
                      <a:rPr lang="en-US" sz="2400" b="1" i="1">
                        <a:effectLst/>
                        <a:latin typeface="Cambria Math"/>
                        <a:ea typeface="Calibri"/>
                        <a:cs typeface="Times New Roman"/>
                      </a:rPr>
                      <m:t>𝒀</m:t>
                    </m:r>
                  </m:oMath>
                </a14:m>
                <a:r>
                  <a:rPr lang="en-US" sz="2400" b="1" dirty="0">
                    <a:ea typeface="Times New Roman"/>
                    <a:cs typeface="Times New Roman"/>
                  </a:rPr>
                  <a:t> </a:t>
                </a:r>
                <a:r>
                  <a:rPr lang="en-US" sz="2400" b="1" dirty="0">
                    <a:solidFill>
                      <a:srgbClr val="0070C0"/>
                    </a:solidFill>
                    <a:ea typeface="Calibri"/>
                    <a:cs typeface="Times New Roman"/>
                  </a:rPr>
                  <a:t>OR</a:t>
                </a:r>
                <a:r>
                  <a:rPr lang="en-US" sz="2400" dirty="0">
                    <a:solidFill>
                      <a:srgbClr val="0070C0"/>
                    </a:solidFill>
                    <a:ea typeface="Calibri"/>
                    <a:cs typeface="Times New Roman"/>
                  </a:rPr>
                  <a:t> </a:t>
                </a:r>
                <a:r>
                  <a:rPr lang="en-US" sz="2400" dirty="0">
                    <a:ea typeface="Calibri"/>
                    <a:cs typeface="Times New Roman"/>
                  </a:rPr>
                  <a:t>to </a:t>
                </a:r>
                <a14:m>
                  <m:oMath xmlns:m="http://schemas.openxmlformats.org/officeDocument/2006/math">
                    <m:r>
                      <a:rPr lang="en-US" sz="2400" b="1" i="1">
                        <a:effectLst/>
                        <a:latin typeface="Cambria Math"/>
                        <a:ea typeface="Calibri"/>
                        <a:cs typeface="Times New Roman"/>
                      </a:rPr>
                      <m:t>𝒁</m:t>
                    </m:r>
                  </m:oMath>
                </a14:m>
                <a:r>
                  <a:rPr lang="en-US" sz="2400" dirty="0">
                    <a:ea typeface="Calibri"/>
                    <a:cs typeface="Times New Roman"/>
                  </a:rPr>
                  <a:t>.</a:t>
                </a: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228600" y="742950"/>
                <a:ext cx="8686800" cy="4114800"/>
              </a:xfrm>
              <a:blipFill rotWithShape="1">
                <a:blip r:embed="rId2"/>
                <a:stretch>
                  <a:fillRect l="-1123" t="-1185" r="-912"/>
                </a:stretch>
              </a:blipFill>
            </p:spPr>
            <p:txBody>
              <a:bodyPr/>
              <a:lstStyle/>
              <a:p>
                <a:r>
                  <a:rPr lang="en-US">
                    <a:noFill/>
                  </a:rPr>
                  <a:t> </a:t>
                </a:r>
              </a:p>
            </p:txBody>
          </p:sp>
        </mc:Fallback>
      </mc:AlternateContent>
      <p:pic>
        <p:nvPicPr>
          <p:cNvPr id="5" name="Picture 2" descr="C:\Users\nicart\Dropbox\algebra 1\Horizontal Logo (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a14="http://schemas.microsoft.com/office/drawing/2010/main">
        <mc:Choice Requires="a14">
          <p:sp>
            <p:nvSpPr>
              <p:cNvPr id="6" name="Rectangle 5"/>
              <p:cNvSpPr/>
              <p:nvPr/>
            </p:nvSpPr>
            <p:spPr>
              <a:xfrm>
                <a:off x="1371600" y="3562350"/>
                <a:ext cx="6400800" cy="914400"/>
              </a:xfrm>
              <a:prstGeom prst="rect">
                <a:avLst/>
              </a:pr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600"/>
                  </a:spcAft>
                </a:pPr>
                <a14:m>
                  <m:oMathPara xmlns:m="http://schemas.openxmlformats.org/officeDocument/2006/math">
                    <m:oMathParaPr>
                      <m:jc m:val="centerGroup"/>
                    </m:oMathParaPr>
                    <m:oMath xmlns:m="http://schemas.openxmlformats.org/officeDocument/2006/math">
                      <m:r>
                        <a:rPr lang="en-US" sz="2400" b="1" i="1">
                          <a:solidFill>
                            <a:srgbClr val="211D1E"/>
                          </a:solidFill>
                          <a:latin typeface="Cambria Math"/>
                          <a:ea typeface="Calibri"/>
                          <a:cs typeface="Museo Sans 100"/>
                        </a:rPr>
                        <m:t>𝑿</m:t>
                      </m:r>
                      <m:r>
                        <a:rPr lang="en-US" sz="2400" b="1" i="1">
                          <a:solidFill>
                            <a:srgbClr val="211D1E"/>
                          </a:solidFill>
                          <a:latin typeface="Cambria Math"/>
                          <a:ea typeface="Calibri"/>
                          <a:cs typeface="Museo Sans 100"/>
                        </a:rPr>
                        <m:t>∪</m:t>
                      </m:r>
                      <m:r>
                        <a:rPr lang="en-US" sz="2400" b="1" i="1">
                          <a:solidFill>
                            <a:srgbClr val="211D1E"/>
                          </a:solidFill>
                          <a:latin typeface="Cambria Math"/>
                          <a:ea typeface="Calibri"/>
                          <a:cs typeface="Museo Sans 100"/>
                        </a:rPr>
                        <m:t>𝒀</m:t>
                      </m:r>
                      <m:r>
                        <a:rPr lang="en-US" sz="2400" b="1" i="1">
                          <a:solidFill>
                            <a:srgbClr val="211D1E"/>
                          </a:solidFill>
                          <a:latin typeface="Cambria Math"/>
                          <a:ea typeface="Calibri"/>
                          <a:cs typeface="Museo Sans 100"/>
                        </a:rPr>
                        <m:t>∪</m:t>
                      </m:r>
                      <m:r>
                        <a:rPr lang="en-US" sz="2400" b="1" i="1">
                          <a:solidFill>
                            <a:srgbClr val="211D1E"/>
                          </a:solidFill>
                          <a:latin typeface="Cambria Math"/>
                          <a:ea typeface="Calibri"/>
                          <a:cs typeface="Museo Sans 100"/>
                        </a:rPr>
                        <m:t>𝒁</m:t>
                      </m:r>
                      <m:r>
                        <a:rPr lang="en-US" sz="2400" b="1" i="1">
                          <a:solidFill>
                            <a:srgbClr val="211D1E"/>
                          </a:solidFill>
                          <a:latin typeface="Cambria Math"/>
                          <a:ea typeface="Calibri"/>
                          <a:cs typeface="Museo Sans 100"/>
                        </a:rPr>
                        <m:t>=</m:t>
                      </m:r>
                      <m:d>
                        <m:dPr>
                          <m:begChr m:val="{"/>
                          <m:endChr m:val="}"/>
                          <m:ctrlPr>
                            <a:rPr lang="en-US" sz="2400" b="1" i="1">
                              <a:solidFill>
                                <a:srgbClr val="211D1E"/>
                              </a:solidFill>
                              <a:effectLst/>
                              <a:latin typeface="Cambria Math"/>
                              <a:ea typeface="Calibri"/>
                              <a:cs typeface="Museo Sans 100"/>
                            </a:rPr>
                          </m:ctrlPr>
                        </m:dPr>
                        <m:e>
                          <m:r>
                            <a:rPr lang="en-US" sz="2400" b="1" i="1">
                              <a:solidFill>
                                <a:srgbClr val="211D1E"/>
                              </a:solidFill>
                              <a:effectLst/>
                              <a:latin typeface="Cambria Math"/>
                              <a:ea typeface="Calibri"/>
                              <a:cs typeface="Museo Sans 100"/>
                            </a:rPr>
                            <m:t>𝟏</m:t>
                          </m:r>
                          <m:r>
                            <a:rPr lang="en-US" sz="2400" b="1" i="1">
                              <a:solidFill>
                                <a:srgbClr val="211D1E"/>
                              </a:solidFill>
                              <a:effectLst/>
                              <a:latin typeface="Cambria Math"/>
                              <a:ea typeface="Calibri"/>
                              <a:cs typeface="Museo Sans 100"/>
                            </a:rPr>
                            <m:t>,</m:t>
                          </m:r>
                          <m:r>
                            <a:rPr lang="en-US" sz="2400" b="1" i="1">
                              <a:solidFill>
                                <a:srgbClr val="211D1E"/>
                              </a:solidFill>
                              <a:effectLst/>
                              <a:latin typeface="Cambria Math"/>
                              <a:ea typeface="Calibri"/>
                              <a:cs typeface="Museo Sans 100"/>
                            </a:rPr>
                            <m:t>𝟐</m:t>
                          </m:r>
                          <m:r>
                            <a:rPr lang="en-US" sz="2400" b="1" i="1">
                              <a:solidFill>
                                <a:srgbClr val="211D1E"/>
                              </a:solidFill>
                              <a:effectLst/>
                              <a:latin typeface="Cambria Math"/>
                              <a:ea typeface="Calibri"/>
                              <a:cs typeface="Museo Sans 100"/>
                            </a:rPr>
                            <m:t>,</m:t>
                          </m:r>
                          <m:r>
                            <a:rPr lang="en-US" sz="2400" b="1" i="1">
                              <a:solidFill>
                                <a:srgbClr val="211D1E"/>
                              </a:solidFill>
                              <a:effectLst/>
                              <a:latin typeface="Cambria Math"/>
                              <a:ea typeface="Calibri"/>
                              <a:cs typeface="Museo Sans 100"/>
                            </a:rPr>
                            <m:t>𝟑</m:t>
                          </m:r>
                          <m:r>
                            <a:rPr lang="en-US" sz="2400" b="1" i="1">
                              <a:solidFill>
                                <a:srgbClr val="211D1E"/>
                              </a:solidFill>
                              <a:effectLst/>
                              <a:latin typeface="Cambria Math"/>
                              <a:ea typeface="Calibri"/>
                              <a:cs typeface="Museo Sans 100"/>
                            </a:rPr>
                            <m:t>,</m:t>
                          </m:r>
                          <m:r>
                            <a:rPr lang="en-US" sz="2400" b="1" i="1">
                              <a:solidFill>
                                <a:srgbClr val="211D1E"/>
                              </a:solidFill>
                              <a:effectLst/>
                              <a:latin typeface="Cambria Math"/>
                              <a:ea typeface="Calibri"/>
                              <a:cs typeface="Museo Sans 100"/>
                            </a:rPr>
                            <m:t>𝟒</m:t>
                          </m:r>
                          <m:r>
                            <a:rPr lang="en-US" sz="2400" b="1" i="1">
                              <a:solidFill>
                                <a:srgbClr val="211D1E"/>
                              </a:solidFill>
                              <a:effectLst/>
                              <a:latin typeface="Cambria Math"/>
                              <a:ea typeface="Calibri"/>
                              <a:cs typeface="Museo Sans 100"/>
                            </a:rPr>
                            <m:t>,</m:t>
                          </m:r>
                          <m:r>
                            <a:rPr lang="en-US" sz="2400" b="1" i="1">
                              <a:solidFill>
                                <a:srgbClr val="211D1E"/>
                              </a:solidFill>
                              <a:effectLst/>
                              <a:latin typeface="Cambria Math"/>
                              <a:ea typeface="Calibri"/>
                              <a:cs typeface="Museo Sans 100"/>
                            </a:rPr>
                            <m:t>𝟓</m:t>
                          </m:r>
                          <m:r>
                            <a:rPr lang="en-US" sz="2400" b="1" i="1">
                              <a:solidFill>
                                <a:srgbClr val="211D1E"/>
                              </a:solidFill>
                              <a:effectLst/>
                              <a:latin typeface="Cambria Math"/>
                              <a:ea typeface="Calibri"/>
                              <a:cs typeface="Museo Sans 100"/>
                            </a:rPr>
                            <m:t>,</m:t>
                          </m:r>
                          <m:r>
                            <a:rPr lang="en-US" sz="2400" b="1" i="1">
                              <a:solidFill>
                                <a:srgbClr val="211D1E"/>
                              </a:solidFill>
                              <a:effectLst/>
                              <a:latin typeface="Cambria Math"/>
                              <a:ea typeface="Calibri"/>
                              <a:cs typeface="Museo Sans 100"/>
                            </a:rPr>
                            <m:t>𝟔</m:t>
                          </m:r>
                          <m:r>
                            <a:rPr lang="en-US" sz="2400" b="1" i="1">
                              <a:solidFill>
                                <a:srgbClr val="211D1E"/>
                              </a:solidFill>
                              <a:effectLst/>
                              <a:latin typeface="Cambria Math"/>
                              <a:ea typeface="Calibri"/>
                              <a:cs typeface="Museo Sans 100"/>
                            </a:rPr>
                            <m:t>,</m:t>
                          </m:r>
                          <m:r>
                            <a:rPr lang="en-US" sz="2400" b="1" i="1">
                              <a:solidFill>
                                <a:srgbClr val="211D1E"/>
                              </a:solidFill>
                              <a:effectLst/>
                              <a:latin typeface="Cambria Math"/>
                              <a:ea typeface="Calibri"/>
                              <a:cs typeface="Museo Sans 100"/>
                            </a:rPr>
                            <m:t>𝟕</m:t>
                          </m:r>
                          <m:r>
                            <a:rPr lang="en-US" sz="2400" b="1" i="1">
                              <a:solidFill>
                                <a:srgbClr val="211D1E"/>
                              </a:solidFill>
                              <a:effectLst/>
                              <a:latin typeface="Cambria Math"/>
                              <a:ea typeface="Calibri"/>
                              <a:cs typeface="Museo Sans 100"/>
                            </a:rPr>
                            <m:t>,</m:t>
                          </m:r>
                          <m:r>
                            <a:rPr lang="en-US" sz="2400" b="1" i="1">
                              <a:solidFill>
                                <a:srgbClr val="211D1E"/>
                              </a:solidFill>
                              <a:effectLst/>
                              <a:latin typeface="Cambria Math"/>
                              <a:ea typeface="Calibri"/>
                              <a:cs typeface="Museo Sans 100"/>
                            </a:rPr>
                            <m:t>𝟖</m:t>
                          </m:r>
                          <m:r>
                            <a:rPr lang="en-US" sz="2400" b="1" i="1">
                              <a:solidFill>
                                <a:srgbClr val="211D1E"/>
                              </a:solidFill>
                              <a:effectLst/>
                              <a:latin typeface="Cambria Math"/>
                              <a:ea typeface="Calibri"/>
                              <a:cs typeface="Museo Sans 100"/>
                            </a:rPr>
                            <m:t>,</m:t>
                          </m:r>
                          <m:r>
                            <a:rPr lang="en-US" sz="2400" b="1" i="1">
                              <a:solidFill>
                                <a:srgbClr val="211D1E"/>
                              </a:solidFill>
                              <a:effectLst/>
                              <a:latin typeface="Cambria Math"/>
                              <a:ea typeface="Calibri"/>
                              <a:cs typeface="Museo Sans 100"/>
                            </a:rPr>
                            <m:t>𝟗</m:t>
                          </m:r>
                          <m:r>
                            <a:rPr lang="en-US" sz="2400" b="1" i="1">
                              <a:solidFill>
                                <a:srgbClr val="211D1E"/>
                              </a:solidFill>
                              <a:effectLst/>
                              <a:latin typeface="Cambria Math"/>
                              <a:ea typeface="Calibri"/>
                              <a:cs typeface="Museo Sans 100"/>
                            </a:rPr>
                            <m:t>,</m:t>
                          </m:r>
                          <m:r>
                            <a:rPr lang="en-US" sz="2400" b="1" i="1">
                              <a:solidFill>
                                <a:srgbClr val="211D1E"/>
                              </a:solidFill>
                              <a:effectLst/>
                              <a:latin typeface="Cambria Math"/>
                              <a:ea typeface="Calibri"/>
                              <a:cs typeface="Museo Sans 100"/>
                            </a:rPr>
                            <m:t>𝟏𝟎</m:t>
                          </m:r>
                        </m:e>
                      </m:d>
                    </m:oMath>
                  </m:oMathPara>
                </a14:m>
                <a:endParaRPr lang="en-US" sz="2400" dirty="0">
                  <a:ea typeface="Calibri"/>
                  <a:cs typeface="Times New Roman"/>
                </a:endParaRPr>
              </a:p>
            </p:txBody>
          </p:sp>
        </mc:Choice>
        <mc:Fallback xmlns="">
          <p:sp>
            <p:nvSpPr>
              <p:cNvPr id="6" name="Rectangle 5"/>
              <p:cNvSpPr>
                <a:spLocks noRot="1" noChangeAspect="1" noMove="1" noResize="1" noEditPoints="1" noAdjustHandles="1" noChangeArrowheads="1" noChangeShapeType="1" noTextEdit="1"/>
              </p:cNvSpPr>
              <p:nvPr/>
            </p:nvSpPr>
            <p:spPr>
              <a:xfrm>
                <a:off x="1371600" y="3562350"/>
                <a:ext cx="6400800" cy="914400"/>
              </a:xfrm>
              <a:prstGeom prst="rect">
                <a:avLst/>
              </a:prstGeom>
              <a:blipFill rotWithShape="1">
                <a:blip r:embed="rId4"/>
                <a:stretch>
                  <a:fillRect/>
                </a:stretch>
              </a:blipFill>
              <a:ln>
                <a:noFill/>
              </a:ln>
            </p:spPr>
            <p:txBody>
              <a:bodyPr/>
              <a:lstStyle/>
              <a:p>
                <a:r>
                  <a:rPr lang="en-US">
                    <a:noFill/>
                  </a:rPr>
                  <a:t> </a:t>
                </a:r>
              </a:p>
            </p:txBody>
          </p:sp>
        </mc:Fallback>
      </mc:AlternateContent>
    </p:spTree>
    <p:extLst>
      <p:ext uri="{BB962C8B-B14F-4D97-AF65-F5344CB8AC3E}">
        <p14:creationId xmlns:p14="http://schemas.microsoft.com/office/powerpoint/2010/main" val="255495399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9050"/>
            <a:ext cx="8229600" cy="365760"/>
          </a:xfrm>
        </p:spPr>
        <p:txBody>
          <a:bodyPr>
            <a:normAutofit/>
          </a:bodyPr>
          <a:lstStyle/>
          <a:p>
            <a:pPr algn="l"/>
            <a:r>
              <a:rPr lang="en-US" sz="1700" b="1" dirty="0">
                <a:latin typeface="Cambria" panose="02040503050406030204" pitchFamily="18" charset="0"/>
              </a:rPr>
              <a:t>UNION AND INTERSECTION OF SETS</a:t>
            </a:r>
          </a:p>
        </p:txBody>
      </p:sp>
      <p:sp>
        <p:nvSpPr>
          <p:cNvPr id="3" name="Content Placeholder 2"/>
          <p:cNvSpPr>
            <a:spLocks noGrp="1"/>
          </p:cNvSpPr>
          <p:nvPr>
            <p:ph idx="1"/>
          </p:nvPr>
        </p:nvSpPr>
        <p:spPr>
          <a:xfrm>
            <a:off x="228600" y="742950"/>
            <a:ext cx="8686800" cy="4114800"/>
          </a:xfrm>
        </p:spPr>
        <p:txBody>
          <a:bodyPr>
            <a:normAutofit/>
          </a:bodyPr>
          <a:lstStyle/>
          <a:p>
            <a:pPr marL="0" indent="0">
              <a:buNone/>
            </a:pPr>
            <a:r>
              <a:rPr lang="en-US" sz="2400" b="1" dirty="0">
                <a:solidFill>
                  <a:srgbClr val="0070C0"/>
                </a:solidFill>
              </a:rPr>
              <a:t>Sample Problem 1</a:t>
            </a:r>
            <a:r>
              <a:rPr lang="en-US" sz="2400" dirty="0"/>
              <a:t>: Find each union of the given sets.</a:t>
            </a:r>
          </a:p>
          <a:p>
            <a:pPr marL="0" indent="0">
              <a:buNone/>
            </a:pPr>
            <a:endParaRPr lang="en-US" sz="2400" dirty="0"/>
          </a:p>
        </p:txBody>
      </p:sp>
      <p:pic>
        <p:nvPicPr>
          <p:cNvPr id="5" name="Picture 2" descr="C:\Users\nicart\Dropbox\algebra 1\Horizontal Logo (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a14="http://schemas.microsoft.com/office/drawing/2010/main">
        <mc:Choice Requires="a14">
          <p:graphicFrame>
            <p:nvGraphicFramePr>
              <p:cNvPr id="8" name="Table 7"/>
              <p:cNvGraphicFramePr>
                <a:graphicFrameLocks noGrp="1"/>
              </p:cNvGraphicFramePr>
              <p:nvPr>
                <p:extLst>
                  <p:ext uri="{D42A27DB-BD31-4B8C-83A1-F6EECF244321}">
                    <p14:modId xmlns:p14="http://schemas.microsoft.com/office/powerpoint/2010/main" val="1511194339"/>
                  </p:ext>
                </p:extLst>
              </p:nvPr>
            </p:nvGraphicFramePr>
            <p:xfrm>
              <a:off x="304800" y="1123950"/>
              <a:ext cx="8686800" cy="3657600"/>
            </p:xfrm>
            <a:graphic>
              <a:graphicData uri="http://schemas.openxmlformats.org/drawingml/2006/table">
                <a:tbl>
                  <a:tblPr firstRow="1" firstCol="1" bandRow="1"/>
                  <a:tblGrid>
                    <a:gridCol w="457200"/>
                    <a:gridCol w="4114800"/>
                    <a:gridCol w="4114800"/>
                  </a:tblGrid>
                  <a:tr h="914400">
                    <a:tc>
                      <a:txBody>
                        <a:bodyPr/>
                        <a:lstStyle/>
                        <a:p>
                          <a:pPr marL="0" marR="0" lvl="0" indent="0">
                            <a:spcBef>
                              <a:spcPts val="0"/>
                            </a:spcBef>
                            <a:spcAft>
                              <a:spcPts val="0"/>
                            </a:spcAft>
                            <a:buFont typeface="+mj-lt"/>
                            <a:buNone/>
                          </a:pPr>
                          <a:r>
                            <a:rPr lang="en-US" sz="2000" dirty="0" smtClean="0">
                              <a:effectLst/>
                              <a:latin typeface="Calibri"/>
                              <a:ea typeface="Times New Roman"/>
                              <a:cs typeface="Times New Roman"/>
                            </a:rPr>
                            <a:t>A.</a:t>
                          </a:r>
                          <a:endParaRPr lang="en-US" sz="2000" dirty="0">
                            <a:effectLst/>
                            <a:latin typeface="Calibri"/>
                            <a:ea typeface="Calibri"/>
                            <a:cs typeface="Times New Roman"/>
                          </a:endParaRPr>
                        </a:p>
                      </a:txBody>
                      <a:tcPr marL="68580" marR="68580" marT="0" marB="0">
                        <a:lnL>
                          <a:noFill/>
                        </a:lnL>
                        <a:lnR>
                          <a:noFill/>
                        </a:lnR>
                        <a:lnT>
                          <a:noFill/>
                        </a:lnT>
                        <a:lnB>
                          <a:noFill/>
                        </a:lnB>
                      </a:tcPr>
                    </a:tc>
                    <a:tc>
                      <a:txBody>
                        <a:bodyPr/>
                        <a:lstStyle/>
                        <a:p>
                          <a:pPr marL="0" marR="0">
                            <a:spcBef>
                              <a:spcPts val="0"/>
                            </a:spcBef>
                            <a:spcAft>
                              <a:spcPts val="0"/>
                            </a:spcAft>
                          </a:pPr>
                          <a14:m>
                            <m:oMathPara xmlns:m="http://schemas.openxmlformats.org/officeDocument/2006/math">
                              <m:oMathParaPr>
                                <m:jc m:val="left"/>
                              </m:oMathParaPr>
                              <m:oMath xmlns:m="http://schemas.openxmlformats.org/officeDocument/2006/math">
                                <m:r>
                                  <a:rPr lang="en-US" sz="2000" b="1" i="1">
                                    <a:effectLst/>
                                    <a:latin typeface="Cambria Math"/>
                                    <a:ea typeface="Calibri"/>
                                    <a:cs typeface="Times New Roman"/>
                                  </a:rPr>
                                  <m:t>𝑨</m:t>
                                </m:r>
                                <m:r>
                                  <a:rPr lang="en-US" sz="2000" b="1" i="1">
                                    <a:effectLst/>
                                    <a:latin typeface="Cambria Math"/>
                                    <a:ea typeface="Calibri"/>
                                    <a:cs typeface="Times New Roman"/>
                                  </a:rPr>
                                  <m:t>=</m:t>
                                </m:r>
                                <m:d>
                                  <m:dPr>
                                    <m:begChr m:val="{"/>
                                    <m:endChr m:val="}"/>
                                    <m:ctrlPr>
                                      <a:rPr lang="en-US" sz="2000" b="1" i="1">
                                        <a:effectLst/>
                                        <a:latin typeface="Cambria Math"/>
                                        <a:ea typeface="Calibri"/>
                                        <a:cs typeface="Times New Roman"/>
                                      </a:rPr>
                                    </m:ctrlPr>
                                  </m:dPr>
                                  <m:e>
                                    <m:r>
                                      <a:rPr lang="en-US" sz="2000" b="1" i="1">
                                        <a:effectLst/>
                                        <a:latin typeface="Cambria Math"/>
                                        <a:ea typeface="Calibri"/>
                                        <a:cs typeface="Times New Roman"/>
                                      </a:rPr>
                                      <m:t>𝟐</m:t>
                                    </m:r>
                                    <m:r>
                                      <a:rPr lang="en-US" sz="2000" b="1" i="1">
                                        <a:effectLst/>
                                        <a:latin typeface="Cambria Math"/>
                                        <a:ea typeface="Calibri"/>
                                        <a:cs typeface="Times New Roman"/>
                                      </a:rPr>
                                      <m:t>,</m:t>
                                    </m:r>
                                    <m:r>
                                      <a:rPr lang="en-US" sz="2000" b="1" i="1">
                                        <a:effectLst/>
                                        <a:latin typeface="Cambria Math"/>
                                        <a:ea typeface="Calibri"/>
                                        <a:cs typeface="Times New Roman"/>
                                      </a:rPr>
                                      <m:t>𝟏𝟎</m:t>
                                    </m:r>
                                    <m:r>
                                      <a:rPr lang="en-US" sz="2000" b="1" i="1">
                                        <a:effectLst/>
                                        <a:latin typeface="Cambria Math"/>
                                        <a:ea typeface="Calibri"/>
                                        <a:cs typeface="Times New Roman"/>
                                      </a:rPr>
                                      <m:t>,</m:t>
                                    </m:r>
                                    <m:r>
                                      <a:rPr lang="en-US" sz="2000" b="1" i="1">
                                        <a:effectLst/>
                                        <a:latin typeface="Cambria Math"/>
                                        <a:ea typeface="Calibri"/>
                                        <a:cs typeface="Times New Roman"/>
                                      </a:rPr>
                                      <m:t>𝟏𝟑</m:t>
                                    </m:r>
                                    <m:r>
                                      <a:rPr lang="en-US" sz="2000" b="1" i="1">
                                        <a:effectLst/>
                                        <a:latin typeface="Cambria Math"/>
                                        <a:ea typeface="Calibri"/>
                                        <a:cs typeface="Times New Roman"/>
                                      </a:rPr>
                                      <m:t>,</m:t>
                                    </m:r>
                                    <m:r>
                                      <a:rPr lang="en-US" sz="2000" b="1" i="1">
                                        <a:effectLst/>
                                        <a:latin typeface="Cambria Math"/>
                                        <a:ea typeface="Calibri"/>
                                        <a:cs typeface="Times New Roman"/>
                                      </a:rPr>
                                      <m:t>𝟏𝟗</m:t>
                                    </m:r>
                                  </m:e>
                                </m:d>
                              </m:oMath>
                            </m:oMathPara>
                          </a14:m>
                          <a:endParaRPr lang="en-US" sz="2000" dirty="0">
                            <a:effectLst/>
                            <a:latin typeface="Calibri"/>
                            <a:ea typeface="Calibri"/>
                            <a:cs typeface="Times New Roman"/>
                          </a:endParaRPr>
                        </a:p>
                      </a:txBody>
                      <a:tcPr marL="68580" marR="68580" marT="0" marB="0">
                        <a:lnL>
                          <a:noFill/>
                        </a:lnL>
                        <a:lnR>
                          <a:noFill/>
                        </a:lnR>
                        <a:lnT>
                          <a:noFill/>
                        </a:lnT>
                        <a:lnB>
                          <a:noFill/>
                        </a:lnB>
                      </a:tcPr>
                    </a:tc>
                    <a:tc>
                      <a:txBody>
                        <a:bodyPr/>
                        <a:lstStyle/>
                        <a:p>
                          <a:pPr marL="0" marR="0">
                            <a:spcBef>
                              <a:spcPts val="0"/>
                            </a:spcBef>
                            <a:spcAft>
                              <a:spcPts val="0"/>
                            </a:spcAft>
                          </a:pPr>
                          <a14:m>
                            <m:oMathPara xmlns:m="http://schemas.openxmlformats.org/officeDocument/2006/math">
                              <m:oMathParaPr>
                                <m:jc m:val="left"/>
                              </m:oMathParaPr>
                              <m:oMath xmlns:m="http://schemas.openxmlformats.org/officeDocument/2006/math">
                                <m:r>
                                  <a:rPr lang="en-US" sz="2000" b="1" i="1">
                                    <a:effectLst/>
                                    <a:latin typeface="Cambria Math"/>
                                    <a:ea typeface="Calibri"/>
                                    <a:cs typeface="Times New Roman"/>
                                  </a:rPr>
                                  <m:t>𝑩</m:t>
                                </m:r>
                                <m:r>
                                  <a:rPr lang="en-US" sz="2000" b="1" i="1">
                                    <a:effectLst/>
                                    <a:latin typeface="Cambria Math"/>
                                    <a:ea typeface="Calibri"/>
                                    <a:cs typeface="Times New Roman"/>
                                  </a:rPr>
                                  <m:t>=</m:t>
                                </m:r>
                                <m:d>
                                  <m:dPr>
                                    <m:begChr m:val="{"/>
                                    <m:endChr m:val="}"/>
                                    <m:ctrlPr>
                                      <a:rPr lang="en-US" sz="2000" b="1" i="1">
                                        <a:effectLst/>
                                        <a:latin typeface="Cambria Math"/>
                                        <a:ea typeface="Calibri"/>
                                        <a:cs typeface="Times New Roman"/>
                                      </a:rPr>
                                    </m:ctrlPr>
                                  </m:dPr>
                                  <m:e>
                                    <m:r>
                                      <a:rPr lang="en-US" sz="2000" b="1" i="1">
                                        <a:effectLst/>
                                        <a:latin typeface="Cambria Math"/>
                                        <a:ea typeface="Calibri"/>
                                        <a:cs typeface="Times New Roman"/>
                                      </a:rPr>
                                      <m:t>𝟏</m:t>
                                    </m:r>
                                    <m:r>
                                      <a:rPr lang="en-US" sz="2000" b="1" i="1">
                                        <a:effectLst/>
                                        <a:latin typeface="Cambria Math"/>
                                        <a:ea typeface="Calibri"/>
                                        <a:cs typeface="Times New Roman"/>
                                      </a:rPr>
                                      <m:t>,</m:t>
                                    </m:r>
                                    <m:r>
                                      <a:rPr lang="en-US" sz="2000" b="1" i="1">
                                        <a:effectLst/>
                                        <a:latin typeface="Cambria Math"/>
                                        <a:ea typeface="Calibri"/>
                                        <a:cs typeface="Times New Roman"/>
                                      </a:rPr>
                                      <m:t>𝟒</m:t>
                                    </m:r>
                                    <m:r>
                                      <a:rPr lang="en-US" sz="2000" b="1" i="1">
                                        <a:effectLst/>
                                        <a:latin typeface="Cambria Math"/>
                                        <a:ea typeface="Calibri"/>
                                        <a:cs typeface="Times New Roman"/>
                                      </a:rPr>
                                      <m:t>,</m:t>
                                    </m:r>
                                    <m:r>
                                      <a:rPr lang="en-US" sz="2000" b="1" i="1">
                                        <a:effectLst/>
                                        <a:latin typeface="Cambria Math"/>
                                        <a:ea typeface="Calibri"/>
                                        <a:cs typeface="Times New Roman"/>
                                      </a:rPr>
                                      <m:t>𝟏𝟒</m:t>
                                    </m:r>
                                    <m:r>
                                      <a:rPr lang="en-US" sz="2000" b="1" i="1">
                                        <a:effectLst/>
                                        <a:latin typeface="Cambria Math"/>
                                        <a:ea typeface="Calibri"/>
                                        <a:cs typeface="Times New Roman"/>
                                      </a:rPr>
                                      <m:t>,</m:t>
                                    </m:r>
                                    <m:r>
                                      <a:rPr lang="en-US" sz="2000" b="1" i="1">
                                        <a:effectLst/>
                                        <a:latin typeface="Cambria Math"/>
                                        <a:ea typeface="Calibri"/>
                                        <a:cs typeface="Times New Roman"/>
                                      </a:rPr>
                                      <m:t>𝟏𝟔</m:t>
                                    </m:r>
                                  </m:e>
                                </m:d>
                              </m:oMath>
                            </m:oMathPara>
                          </a14:m>
                          <a:endParaRPr lang="en-US" sz="2000" dirty="0">
                            <a:effectLst/>
                            <a:latin typeface="Calibri"/>
                            <a:ea typeface="Calibri"/>
                            <a:cs typeface="Times New Roman"/>
                          </a:endParaRPr>
                        </a:p>
                      </a:txBody>
                      <a:tcPr marL="68580" marR="68580" marT="0" marB="0">
                        <a:lnL>
                          <a:noFill/>
                        </a:lnL>
                        <a:lnR>
                          <a:noFill/>
                        </a:lnR>
                        <a:lnT>
                          <a:noFill/>
                        </a:lnT>
                        <a:lnB>
                          <a:noFill/>
                        </a:lnB>
                      </a:tcPr>
                    </a:tc>
                  </a:tr>
                  <a:tr h="914400">
                    <a:tc>
                      <a:txBody>
                        <a:bodyPr/>
                        <a:lstStyle/>
                        <a:p>
                          <a:pPr marL="0" marR="0" lvl="0" indent="0">
                            <a:spcBef>
                              <a:spcPts val="0"/>
                            </a:spcBef>
                            <a:spcAft>
                              <a:spcPts val="0"/>
                            </a:spcAft>
                            <a:buFont typeface="+mj-lt"/>
                            <a:buNone/>
                          </a:pPr>
                          <a:r>
                            <a:rPr lang="en-US" sz="2000" dirty="0" smtClean="0">
                              <a:effectLst/>
                              <a:latin typeface="Calibri"/>
                              <a:ea typeface="Times New Roman"/>
                              <a:cs typeface="Times New Roman"/>
                            </a:rPr>
                            <a:t>B.</a:t>
                          </a:r>
                          <a:endParaRPr lang="en-US" sz="2000" dirty="0">
                            <a:effectLst/>
                            <a:latin typeface="Calibri"/>
                            <a:ea typeface="Calibri"/>
                            <a:cs typeface="Times New Roman"/>
                          </a:endParaRPr>
                        </a:p>
                      </a:txBody>
                      <a:tcPr marL="68580" marR="68580" marT="0" marB="0">
                        <a:lnL>
                          <a:noFill/>
                        </a:lnL>
                        <a:lnR>
                          <a:noFill/>
                        </a:lnR>
                        <a:lnT>
                          <a:noFill/>
                        </a:lnT>
                        <a:lnB>
                          <a:noFill/>
                        </a:lnB>
                      </a:tcPr>
                    </a:tc>
                    <a:tc>
                      <a:txBody>
                        <a:bodyPr/>
                        <a:lstStyle/>
                        <a:p>
                          <a:pPr marL="0" marR="0">
                            <a:spcBef>
                              <a:spcPts val="0"/>
                            </a:spcBef>
                            <a:spcAft>
                              <a:spcPts val="0"/>
                            </a:spcAft>
                          </a:pPr>
                          <a14:m>
                            <m:oMathPara xmlns:m="http://schemas.openxmlformats.org/officeDocument/2006/math">
                              <m:oMathParaPr>
                                <m:jc m:val="left"/>
                              </m:oMathParaPr>
                              <m:oMath xmlns:m="http://schemas.openxmlformats.org/officeDocument/2006/math">
                                <m:r>
                                  <a:rPr lang="en-US" sz="2000" b="1" i="1">
                                    <a:effectLst/>
                                    <a:latin typeface="Cambria Math"/>
                                    <a:ea typeface="Calibri"/>
                                    <a:cs typeface="Times New Roman"/>
                                  </a:rPr>
                                  <m:t>𝑫</m:t>
                                </m:r>
                                <m:r>
                                  <a:rPr lang="en-US" sz="2000" b="1" i="1">
                                    <a:effectLst/>
                                    <a:latin typeface="Cambria Math"/>
                                    <a:ea typeface="Calibri"/>
                                    <a:cs typeface="Times New Roman"/>
                                  </a:rPr>
                                  <m:t>=</m:t>
                                </m:r>
                                <m:d>
                                  <m:dPr>
                                    <m:begChr m:val="{"/>
                                    <m:endChr m:val="}"/>
                                    <m:ctrlPr>
                                      <a:rPr lang="en-US" sz="2000" b="1" i="1">
                                        <a:effectLst/>
                                        <a:latin typeface="Cambria Math"/>
                                        <a:ea typeface="Calibri"/>
                                        <a:cs typeface="Times New Roman"/>
                                      </a:rPr>
                                    </m:ctrlPr>
                                  </m:dPr>
                                  <m:e>
                                    <m:r>
                                      <a:rPr lang="en-US" sz="2000" b="1" i="1">
                                        <a:effectLst/>
                                        <a:latin typeface="Cambria Math"/>
                                        <a:ea typeface="Calibri"/>
                                        <a:cs typeface="Times New Roman"/>
                                      </a:rPr>
                                      <m:t>𝟏</m:t>
                                    </m:r>
                                    <m:r>
                                      <a:rPr lang="en-US" sz="2000" b="1" i="1">
                                        <a:effectLst/>
                                        <a:latin typeface="Cambria Math"/>
                                        <a:ea typeface="Calibri"/>
                                        <a:cs typeface="Times New Roman"/>
                                      </a:rPr>
                                      <m:t>,</m:t>
                                    </m:r>
                                    <m:r>
                                      <a:rPr lang="en-US" sz="2000" b="1" i="1">
                                        <a:effectLst/>
                                        <a:latin typeface="Cambria Math"/>
                                        <a:ea typeface="Calibri"/>
                                        <a:cs typeface="Times New Roman"/>
                                      </a:rPr>
                                      <m:t>𝟐</m:t>
                                    </m:r>
                                    <m:r>
                                      <a:rPr lang="en-US" sz="2000" b="1" i="1">
                                        <a:effectLst/>
                                        <a:latin typeface="Cambria Math"/>
                                        <a:ea typeface="Calibri"/>
                                        <a:cs typeface="Times New Roman"/>
                                      </a:rPr>
                                      <m:t>,</m:t>
                                    </m:r>
                                    <m:r>
                                      <a:rPr lang="en-US" sz="2000" b="1" i="1">
                                        <a:effectLst/>
                                        <a:latin typeface="Cambria Math"/>
                                        <a:ea typeface="Calibri"/>
                                        <a:cs typeface="Times New Roman"/>
                                      </a:rPr>
                                      <m:t>𝟒</m:t>
                                    </m:r>
                                    <m:r>
                                      <a:rPr lang="en-US" sz="2000" b="1" i="1">
                                        <a:effectLst/>
                                        <a:latin typeface="Cambria Math"/>
                                        <a:ea typeface="Calibri"/>
                                        <a:cs typeface="Times New Roman"/>
                                      </a:rPr>
                                      <m:t>,</m:t>
                                    </m:r>
                                    <m:r>
                                      <a:rPr lang="en-US" sz="2000" b="1" i="1">
                                        <a:effectLst/>
                                        <a:latin typeface="Cambria Math"/>
                                        <a:ea typeface="Calibri"/>
                                        <a:cs typeface="Times New Roman"/>
                                      </a:rPr>
                                      <m:t>𝟖</m:t>
                                    </m:r>
                                    <m:r>
                                      <a:rPr lang="en-US" sz="2000" b="1" i="1">
                                        <a:effectLst/>
                                        <a:latin typeface="Cambria Math"/>
                                        <a:ea typeface="Calibri"/>
                                        <a:cs typeface="Times New Roman"/>
                                      </a:rPr>
                                      <m:t>,</m:t>
                                    </m:r>
                                    <m:r>
                                      <a:rPr lang="en-US" sz="2000" b="1" i="1">
                                        <a:effectLst/>
                                        <a:latin typeface="Cambria Math"/>
                                        <a:ea typeface="Calibri"/>
                                        <a:cs typeface="Times New Roman"/>
                                      </a:rPr>
                                      <m:t>𝟏𝟔</m:t>
                                    </m:r>
                                  </m:e>
                                </m:d>
                              </m:oMath>
                            </m:oMathPara>
                          </a14:m>
                          <a:endParaRPr lang="en-US" sz="2000" dirty="0">
                            <a:effectLst/>
                            <a:latin typeface="Calibri"/>
                            <a:ea typeface="Calibri"/>
                            <a:cs typeface="Times New Roman"/>
                          </a:endParaRPr>
                        </a:p>
                      </a:txBody>
                      <a:tcPr marL="68580" marR="68580" marT="0" marB="0">
                        <a:lnL>
                          <a:noFill/>
                        </a:lnL>
                        <a:lnR>
                          <a:noFill/>
                        </a:lnR>
                        <a:lnT>
                          <a:noFill/>
                        </a:lnT>
                        <a:lnB>
                          <a:noFill/>
                        </a:lnB>
                      </a:tcPr>
                    </a:tc>
                    <a:tc>
                      <a:txBody>
                        <a:bodyPr/>
                        <a:lstStyle/>
                        <a:p>
                          <a:pPr marL="0" marR="0">
                            <a:spcBef>
                              <a:spcPts val="0"/>
                            </a:spcBef>
                            <a:spcAft>
                              <a:spcPts val="0"/>
                            </a:spcAft>
                          </a:pPr>
                          <a14:m>
                            <m:oMathPara xmlns:m="http://schemas.openxmlformats.org/officeDocument/2006/math">
                              <m:oMathParaPr>
                                <m:jc m:val="left"/>
                              </m:oMathParaPr>
                              <m:oMath xmlns:m="http://schemas.openxmlformats.org/officeDocument/2006/math">
                                <m:r>
                                  <a:rPr lang="en-US" sz="2000" b="1" i="1">
                                    <a:effectLst/>
                                    <a:latin typeface="Cambria Math"/>
                                    <a:ea typeface="Calibri"/>
                                    <a:cs typeface="Times New Roman"/>
                                  </a:rPr>
                                  <m:t>𝑬</m:t>
                                </m:r>
                                <m:r>
                                  <a:rPr lang="en-US" sz="2000" b="1" i="1">
                                    <a:effectLst/>
                                    <a:latin typeface="Cambria Math"/>
                                    <a:ea typeface="Calibri"/>
                                    <a:cs typeface="Times New Roman"/>
                                  </a:rPr>
                                  <m:t>=</m:t>
                                </m:r>
                                <m:d>
                                  <m:dPr>
                                    <m:begChr m:val="{"/>
                                    <m:endChr m:val="}"/>
                                    <m:ctrlPr>
                                      <a:rPr lang="en-US" sz="2000" b="1" i="1">
                                        <a:effectLst/>
                                        <a:latin typeface="Cambria Math"/>
                                        <a:ea typeface="Calibri"/>
                                        <a:cs typeface="Times New Roman"/>
                                      </a:rPr>
                                    </m:ctrlPr>
                                  </m:dPr>
                                  <m:e>
                                    <m:r>
                                      <a:rPr lang="en-US" sz="2000" b="1" i="1">
                                        <a:effectLst/>
                                        <a:latin typeface="Cambria Math"/>
                                        <a:ea typeface="Calibri"/>
                                        <a:cs typeface="Times New Roman"/>
                                      </a:rPr>
                                      <m:t>𝟐</m:t>
                                    </m:r>
                                    <m:r>
                                      <a:rPr lang="en-US" sz="2000" b="1" i="1">
                                        <a:effectLst/>
                                        <a:latin typeface="Cambria Math"/>
                                        <a:ea typeface="Calibri"/>
                                        <a:cs typeface="Times New Roman"/>
                                      </a:rPr>
                                      <m:t>,</m:t>
                                    </m:r>
                                    <m:r>
                                      <a:rPr lang="en-US" sz="2000" b="1" i="1">
                                        <a:effectLst/>
                                        <a:latin typeface="Cambria Math"/>
                                        <a:ea typeface="Calibri"/>
                                        <a:cs typeface="Times New Roman"/>
                                      </a:rPr>
                                      <m:t>𝟑</m:t>
                                    </m:r>
                                    <m:r>
                                      <a:rPr lang="en-US" sz="2000" b="1" i="1">
                                        <a:effectLst/>
                                        <a:latin typeface="Cambria Math"/>
                                        <a:ea typeface="Calibri"/>
                                        <a:cs typeface="Times New Roman"/>
                                      </a:rPr>
                                      <m:t>,</m:t>
                                    </m:r>
                                    <m:r>
                                      <a:rPr lang="en-US" sz="2000" b="1" i="1">
                                        <a:effectLst/>
                                        <a:latin typeface="Cambria Math"/>
                                        <a:ea typeface="Calibri"/>
                                        <a:cs typeface="Times New Roman"/>
                                      </a:rPr>
                                      <m:t>𝟓</m:t>
                                    </m:r>
                                    <m:r>
                                      <a:rPr lang="en-US" sz="2000" b="1" i="1">
                                        <a:effectLst/>
                                        <a:latin typeface="Cambria Math"/>
                                        <a:ea typeface="Calibri"/>
                                        <a:cs typeface="Times New Roman"/>
                                      </a:rPr>
                                      <m:t>,</m:t>
                                    </m:r>
                                    <m:r>
                                      <a:rPr lang="en-US" sz="2000" b="1" i="1">
                                        <a:effectLst/>
                                        <a:latin typeface="Cambria Math"/>
                                        <a:ea typeface="Calibri"/>
                                        <a:cs typeface="Times New Roman"/>
                                      </a:rPr>
                                      <m:t>𝟕</m:t>
                                    </m:r>
                                  </m:e>
                                </m:d>
                              </m:oMath>
                            </m:oMathPara>
                          </a14:m>
                          <a:endParaRPr lang="en-US" sz="2000" dirty="0">
                            <a:effectLst/>
                            <a:latin typeface="Calibri"/>
                            <a:ea typeface="Calibri"/>
                            <a:cs typeface="Times New Roman"/>
                          </a:endParaRPr>
                        </a:p>
                      </a:txBody>
                      <a:tcPr marL="68580" marR="68580" marT="0" marB="0">
                        <a:lnL>
                          <a:noFill/>
                        </a:lnL>
                        <a:lnR>
                          <a:noFill/>
                        </a:lnR>
                        <a:lnT>
                          <a:noFill/>
                        </a:lnT>
                        <a:lnB>
                          <a:noFill/>
                        </a:lnB>
                      </a:tcPr>
                    </a:tc>
                  </a:tr>
                  <a:tr h="914400">
                    <a:tc>
                      <a:txBody>
                        <a:bodyPr/>
                        <a:lstStyle/>
                        <a:p>
                          <a:pPr marL="0" marR="0" lvl="0" indent="0">
                            <a:spcBef>
                              <a:spcPts val="0"/>
                            </a:spcBef>
                            <a:spcAft>
                              <a:spcPts val="0"/>
                            </a:spcAft>
                            <a:buFont typeface="+mj-lt"/>
                            <a:buNone/>
                          </a:pPr>
                          <a:r>
                            <a:rPr lang="en-US" sz="2000" dirty="0" smtClean="0">
                              <a:effectLst/>
                              <a:latin typeface="Calibri"/>
                              <a:ea typeface="Times New Roman"/>
                              <a:cs typeface="Times New Roman"/>
                            </a:rPr>
                            <a:t>C.</a:t>
                          </a:r>
                          <a:endParaRPr lang="en-US" sz="2000" dirty="0">
                            <a:effectLst/>
                            <a:latin typeface="Calibri"/>
                            <a:ea typeface="Calibri"/>
                            <a:cs typeface="Times New Roman"/>
                          </a:endParaRPr>
                        </a:p>
                      </a:txBody>
                      <a:tcPr marL="68580" marR="68580" marT="0" marB="0">
                        <a:lnL>
                          <a:noFill/>
                        </a:lnL>
                        <a:lnR>
                          <a:noFill/>
                        </a:lnR>
                        <a:lnT>
                          <a:noFill/>
                        </a:lnT>
                        <a:lnB>
                          <a:noFill/>
                        </a:lnB>
                      </a:tcPr>
                    </a:tc>
                    <a:tc>
                      <a:txBody>
                        <a:bodyPr/>
                        <a:lstStyle/>
                        <a:p>
                          <a:pPr marL="0" marR="0">
                            <a:spcBef>
                              <a:spcPts val="0"/>
                            </a:spcBef>
                            <a:spcAft>
                              <a:spcPts val="0"/>
                            </a:spcAft>
                          </a:pPr>
                          <a14:m>
                            <m:oMathPara xmlns:m="http://schemas.openxmlformats.org/officeDocument/2006/math">
                              <m:oMathParaPr>
                                <m:jc m:val="left"/>
                              </m:oMathParaPr>
                              <m:oMath xmlns:m="http://schemas.openxmlformats.org/officeDocument/2006/math">
                                <m:r>
                                  <a:rPr lang="en-US" sz="2000" b="1" i="1">
                                    <a:effectLst/>
                                    <a:latin typeface="Cambria Math"/>
                                    <a:ea typeface="Calibri"/>
                                    <a:cs typeface="Times New Roman"/>
                                  </a:rPr>
                                  <m:t>𝑱</m:t>
                                </m:r>
                                <m:r>
                                  <a:rPr lang="en-US" sz="2000" b="1" i="1">
                                    <a:effectLst/>
                                    <a:latin typeface="Cambria Math"/>
                                    <a:ea typeface="Calibri"/>
                                    <a:cs typeface="Times New Roman"/>
                                  </a:rPr>
                                  <m:t>=</m:t>
                                </m:r>
                                <m:d>
                                  <m:dPr>
                                    <m:begChr m:val="{"/>
                                    <m:endChr m:val="}"/>
                                    <m:ctrlPr>
                                      <a:rPr lang="en-US" sz="2000" b="1" i="1">
                                        <a:effectLst/>
                                        <a:latin typeface="Cambria Math"/>
                                        <a:ea typeface="Calibri"/>
                                        <a:cs typeface="Times New Roman"/>
                                      </a:rPr>
                                    </m:ctrlPr>
                                  </m:dPr>
                                  <m:e>
                                    <m:r>
                                      <a:rPr lang="en-US" sz="2000" b="1" i="1">
                                        <a:effectLst/>
                                        <a:latin typeface="Cambria Math"/>
                                        <a:ea typeface="Calibri"/>
                                        <a:cs typeface="Times New Roman"/>
                                      </a:rPr>
                                      <m:t>𝟕</m:t>
                                    </m:r>
                                    <m:r>
                                      <a:rPr lang="en-US" sz="2000" b="1" i="1">
                                        <a:effectLst/>
                                        <a:latin typeface="Cambria Math"/>
                                        <a:ea typeface="Calibri"/>
                                        <a:cs typeface="Times New Roman"/>
                                      </a:rPr>
                                      <m:t>,</m:t>
                                    </m:r>
                                    <m:r>
                                      <a:rPr lang="en-US" sz="2000" b="1" i="1">
                                        <a:effectLst/>
                                        <a:latin typeface="Cambria Math"/>
                                        <a:ea typeface="Calibri"/>
                                        <a:cs typeface="Times New Roman"/>
                                      </a:rPr>
                                      <m:t>𝟏𝟑</m:t>
                                    </m:r>
                                    <m:r>
                                      <a:rPr lang="en-US" sz="2000" b="1" i="1">
                                        <a:effectLst/>
                                        <a:latin typeface="Cambria Math"/>
                                        <a:ea typeface="Calibri"/>
                                        <a:cs typeface="Times New Roman"/>
                                      </a:rPr>
                                      <m:t>,</m:t>
                                    </m:r>
                                    <m:r>
                                      <a:rPr lang="en-US" sz="2000" b="1" i="1">
                                        <a:effectLst/>
                                        <a:latin typeface="Cambria Math"/>
                                        <a:ea typeface="Calibri"/>
                                        <a:cs typeface="Times New Roman"/>
                                      </a:rPr>
                                      <m:t>𝟏𝟓</m:t>
                                    </m:r>
                                    <m:r>
                                      <a:rPr lang="en-US" sz="2000" b="1" i="1">
                                        <a:effectLst/>
                                        <a:latin typeface="Cambria Math"/>
                                        <a:ea typeface="Calibri"/>
                                        <a:cs typeface="Times New Roman"/>
                                      </a:rPr>
                                      <m:t>,</m:t>
                                    </m:r>
                                    <m:r>
                                      <a:rPr lang="en-US" sz="2000" b="1" i="1">
                                        <a:effectLst/>
                                        <a:latin typeface="Cambria Math"/>
                                        <a:ea typeface="Calibri"/>
                                        <a:cs typeface="Times New Roman"/>
                                      </a:rPr>
                                      <m:t>𝟏𝟕</m:t>
                                    </m:r>
                                  </m:e>
                                </m:d>
                              </m:oMath>
                            </m:oMathPara>
                          </a14:m>
                          <a:endParaRPr lang="en-US" sz="2000" dirty="0">
                            <a:effectLst/>
                            <a:latin typeface="Calibri"/>
                            <a:ea typeface="Calibri"/>
                            <a:cs typeface="Times New Roman"/>
                          </a:endParaRPr>
                        </a:p>
                      </a:txBody>
                      <a:tcPr marL="68580" marR="68580" marT="0" marB="0">
                        <a:lnL>
                          <a:noFill/>
                        </a:lnL>
                        <a:lnR>
                          <a:noFill/>
                        </a:lnR>
                        <a:lnT>
                          <a:noFill/>
                        </a:lnT>
                        <a:lnB>
                          <a:noFill/>
                        </a:lnB>
                      </a:tcPr>
                    </a:tc>
                    <a:tc>
                      <a:txBody>
                        <a:bodyPr/>
                        <a:lstStyle/>
                        <a:p>
                          <a:pPr marL="0" marR="0">
                            <a:spcBef>
                              <a:spcPts val="0"/>
                            </a:spcBef>
                            <a:spcAft>
                              <a:spcPts val="0"/>
                            </a:spcAft>
                          </a:pPr>
                          <a14:m>
                            <m:oMathPara xmlns:m="http://schemas.openxmlformats.org/officeDocument/2006/math">
                              <m:oMathParaPr>
                                <m:jc m:val="left"/>
                              </m:oMathParaPr>
                              <m:oMath xmlns:m="http://schemas.openxmlformats.org/officeDocument/2006/math">
                                <m:r>
                                  <a:rPr lang="en-US" sz="2000" b="1" i="1">
                                    <a:effectLst/>
                                    <a:latin typeface="Cambria Math"/>
                                    <a:ea typeface="Calibri"/>
                                    <a:cs typeface="Times New Roman"/>
                                  </a:rPr>
                                  <m:t>𝑲</m:t>
                                </m:r>
                                <m:r>
                                  <a:rPr lang="en-US" sz="2000" b="1" i="1">
                                    <a:effectLst/>
                                    <a:latin typeface="Cambria Math"/>
                                    <a:ea typeface="Calibri"/>
                                    <a:cs typeface="Times New Roman"/>
                                  </a:rPr>
                                  <m:t>=</m:t>
                                </m:r>
                                <m:d>
                                  <m:dPr>
                                    <m:begChr m:val="{"/>
                                    <m:endChr m:val="}"/>
                                    <m:ctrlPr>
                                      <a:rPr lang="en-US" sz="2000" b="1" i="1">
                                        <a:effectLst/>
                                        <a:latin typeface="Cambria Math"/>
                                        <a:ea typeface="Calibri"/>
                                        <a:cs typeface="Times New Roman"/>
                                      </a:rPr>
                                    </m:ctrlPr>
                                  </m:dPr>
                                  <m:e>
                                    <m:r>
                                      <a:rPr lang="en-US" sz="2000" b="1" i="1">
                                        <a:effectLst/>
                                        <a:latin typeface="Cambria Math"/>
                                        <a:ea typeface="Calibri"/>
                                        <a:cs typeface="Times New Roman"/>
                                      </a:rPr>
                                      <m:t>𝟏𝟑</m:t>
                                    </m:r>
                                    <m:r>
                                      <a:rPr lang="en-US" sz="2000" b="1" i="1">
                                        <a:effectLst/>
                                        <a:latin typeface="Cambria Math"/>
                                        <a:ea typeface="Calibri"/>
                                        <a:cs typeface="Times New Roman"/>
                                      </a:rPr>
                                      <m:t>,</m:t>
                                    </m:r>
                                    <m:r>
                                      <a:rPr lang="en-US" sz="2000" b="1" i="1">
                                        <a:effectLst/>
                                        <a:latin typeface="Cambria Math"/>
                                        <a:ea typeface="Calibri"/>
                                        <a:cs typeface="Times New Roman"/>
                                      </a:rPr>
                                      <m:t>𝟏𝟓</m:t>
                                    </m:r>
                                    <m:r>
                                      <a:rPr lang="en-US" sz="2000" b="1" i="1">
                                        <a:effectLst/>
                                        <a:latin typeface="Cambria Math"/>
                                        <a:ea typeface="Calibri"/>
                                        <a:cs typeface="Times New Roman"/>
                                      </a:rPr>
                                      <m:t>,</m:t>
                                    </m:r>
                                    <m:r>
                                      <a:rPr lang="en-US" sz="2000" b="1" i="1">
                                        <a:effectLst/>
                                        <a:latin typeface="Cambria Math"/>
                                        <a:ea typeface="Calibri"/>
                                        <a:cs typeface="Times New Roman"/>
                                      </a:rPr>
                                      <m:t>𝟏𝟕</m:t>
                                    </m:r>
                                    <m:r>
                                      <a:rPr lang="en-US" sz="2000" b="1" i="1">
                                        <a:effectLst/>
                                        <a:latin typeface="Cambria Math"/>
                                        <a:ea typeface="Calibri"/>
                                        <a:cs typeface="Times New Roman"/>
                                      </a:rPr>
                                      <m:t>,</m:t>
                                    </m:r>
                                    <m:r>
                                      <a:rPr lang="en-US" sz="2000" b="1" i="1">
                                        <a:effectLst/>
                                        <a:latin typeface="Cambria Math"/>
                                        <a:ea typeface="Calibri"/>
                                        <a:cs typeface="Times New Roman"/>
                                      </a:rPr>
                                      <m:t>𝟏𝟗</m:t>
                                    </m:r>
                                  </m:e>
                                </m:d>
                              </m:oMath>
                            </m:oMathPara>
                          </a14:m>
                          <a:endParaRPr lang="en-US" sz="2000" dirty="0">
                            <a:effectLst/>
                            <a:latin typeface="Calibri"/>
                            <a:ea typeface="Calibri"/>
                            <a:cs typeface="Times New Roman"/>
                          </a:endParaRPr>
                        </a:p>
                      </a:txBody>
                      <a:tcPr marL="68580" marR="68580" marT="0" marB="0">
                        <a:lnL>
                          <a:noFill/>
                        </a:lnL>
                        <a:lnR>
                          <a:noFill/>
                        </a:lnR>
                        <a:lnT>
                          <a:noFill/>
                        </a:lnT>
                        <a:lnB>
                          <a:noFill/>
                        </a:lnB>
                      </a:tcPr>
                    </a:tc>
                  </a:tr>
                  <a:tr h="914400">
                    <a:tc>
                      <a:txBody>
                        <a:bodyPr/>
                        <a:lstStyle/>
                        <a:p>
                          <a:pPr marL="0" marR="0" lvl="0" indent="0">
                            <a:spcBef>
                              <a:spcPts val="0"/>
                            </a:spcBef>
                            <a:spcAft>
                              <a:spcPts val="0"/>
                            </a:spcAft>
                            <a:buFont typeface="+mj-lt"/>
                            <a:buNone/>
                          </a:pPr>
                          <a:r>
                            <a:rPr lang="en-US" sz="2000" dirty="0" smtClean="0">
                              <a:effectLst/>
                              <a:latin typeface="Calibri"/>
                              <a:ea typeface="Times New Roman"/>
                              <a:cs typeface="Times New Roman"/>
                            </a:rPr>
                            <a:t>D.</a:t>
                          </a:r>
                          <a:endParaRPr lang="en-US" sz="2000" dirty="0">
                            <a:effectLst/>
                            <a:latin typeface="Calibri"/>
                            <a:ea typeface="Calibri"/>
                            <a:cs typeface="Times New Roman"/>
                          </a:endParaRPr>
                        </a:p>
                      </a:txBody>
                      <a:tcPr marL="68580" marR="68580" marT="0" marB="0">
                        <a:lnL>
                          <a:noFill/>
                        </a:lnL>
                        <a:lnR>
                          <a:noFill/>
                        </a:lnR>
                        <a:lnT>
                          <a:noFill/>
                        </a:lnT>
                        <a:lnB>
                          <a:noFill/>
                        </a:lnB>
                      </a:tcPr>
                    </a:tc>
                    <a:tc>
                      <a:txBody>
                        <a:bodyPr/>
                        <a:lstStyle/>
                        <a:p>
                          <a:pPr marL="0" marR="0">
                            <a:spcBef>
                              <a:spcPts val="0"/>
                            </a:spcBef>
                            <a:spcAft>
                              <a:spcPts val="0"/>
                            </a:spcAft>
                          </a:pPr>
                          <a14:m>
                            <m:oMathPara xmlns:m="http://schemas.openxmlformats.org/officeDocument/2006/math">
                              <m:oMathParaPr>
                                <m:jc m:val="left"/>
                              </m:oMathParaPr>
                              <m:oMath xmlns:m="http://schemas.openxmlformats.org/officeDocument/2006/math">
                                <m:r>
                                  <a:rPr lang="en-US" sz="2000" b="1" i="1">
                                    <a:effectLst/>
                                    <a:latin typeface="Cambria Math"/>
                                    <a:ea typeface="Calibri"/>
                                    <a:cs typeface="Times New Roman"/>
                                  </a:rPr>
                                  <m:t>𝑿</m:t>
                                </m:r>
                                <m:r>
                                  <a:rPr lang="en-US" sz="2000" b="1" i="1">
                                    <a:effectLst/>
                                    <a:latin typeface="Cambria Math"/>
                                    <a:ea typeface="Calibri"/>
                                    <a:cs typeface="Times New Roman"/>
                                  </a:rPr>
                                  <m:t>=</m:t>
                                </m:r>
                                <m:d>
                                  <m:dPr>
                                    <m:begChr m:val="{"/>
                                    <m:endChr m:val="}"/>
                                    <m:ctrlPr>
                                      <a:rPr lang="en-US" sz="2000" b="1" i="1">
                                        <a:effectLst/>
                                        <a:latin typeface="Cambria Math"/>
                                        <a:ea typeface="Calibri"/>
                                        <a:cs typeface="Times New Roman"/>
                                      </a:rPr>
                                    </m:ctrlPr>
                                  </m:dPr>
                                  <m:e>
                                    <m:r>
                                      <a:rPr lang="en-US" sz="2000" b="1" i="1">
                                        <a:effectLst/>
                                        <a:latin typeface="Cambria Math"/>
                                        <a:ea typeface="Calibri"/>
                                        <a:cs typeface="Times New Roman"/>
                                      </a:rPr>
                                      <m:t>𝟔</m:t>
                                    </m:r>
                                    <m:r>
                                      <a:rPr lang="en-US" sz="2000" b="1" i="1">
                                        <a:effectLst/>
                                        <a:latin typeface="Cambria Math"/>
                                        <a:ea typeface="Calibri"/>
                                        <a:cs typeface="Times New Roman"/>
                                      </a:rPr>
                                      <m:t>,</m:t>
                                    </m:r>
                                    <m:r>
                                      <a:rPr lang="en-US" sz="2000" b="1" i="1">
                                        <a:effectLst/>
                                        <a:latin typeface="Cambria Math"/>
                                        <a:ea typeface="Calibri"/>
                                        <a:cs typeface="Times New Roman"/>
                                      </a:rPr>
                                      <m:t>𝟗</m:t>
                                    </m:r>
                                    <m:r>
                                      <a:rPr lang="en-US" sz="2000" b="1" i="1">
                                        <a:effectLst/>
                                        <a:latin typeface="Cambria Math"/>
                                        <a:ea typeface="Calibri"/>
                                        <a:cs typeface="Times New Roman"/>
                                      </a:rPr>
                                      <m:t>,</m:t>
                                    </m:r>
                                    <m:r>
                                      <a:rPr lang="en-US" sz="2000" b="1" i="1">
                                        <a:effectLst/>
                                        <a:latin typeface="Cambria Math"/>
                                        <a:ea typeface="Calibri"/>
                                        <a:cs typeface="Times New Roman"/>
                                      </a:rPr>
                                      <m:t>𝟏𝟏</m:t>
                                    </m:r>
                                    <m:r>
                                      <a:rPr lang="en-US" sz="2000" b="1" i="1">
                                        <a:effectLst/>
                                        <a:latin typeface="Cambria Math"/>
                                        <a:ea typeface="Calibri"/>
                                        <a:cs typeface="Times New Roman"/>
                                      </a:rPr>
                                      <m:t>,</m:t>
                                    </m:r>
                                    <m:r>
                                      <a:rPr lang="en-US" sz="2000" b="1" i="1">
                                        <a:effectLst/>
                                        <a:latin typeface="Cambria Math"/>
                                        <a:ea typeface="Calibri"/>
                                        <a:cs typeface="Times New Roman"/>
                                      </a:rPr>
                                      <m:t>𝟏𝟖</m:t>
                                    </m:r>
                                  </m:e>
                                </m:d>
                              </m:oMath>
                            </m:oMathPara>
                          </a14:m>
                          <a:endParaRPr lang="en-US" sz="2000" dirty="0">
                            <a:effectLst/>
                            <a:latin typeface="Calibri"/>
                            <a:ea typeface="Calibri"/>
                            <a:cs typeface="Times New Roman"/>
                          </a:endParaRPr>
                        </a:p>
                      </a:txBody>
                      <a:tcPr marL="68580" marR="68580" marT="0" marB="0">
                        <a:lnL>
                          <a:noFill/>
                        </a:lnL>
                        <a:lnR>
                          <a:noFill/>
                        </a:lnR>
                        <a:lnT>
                          <a:noFill/>
                        </a:lnT>
                        <a:lnB>
                          <a:noFill/>
                        </a:lnB>
                      </a:tcPr>
                    </a:tc>
                    <a:tc>
                      <a:txBody>
                        <a:bodyPr/>
                        <a:lstStyle/>
                        <a:p>
                          <a:pPr marL="0" marR="0">
                            <a:spcBef>
                              <a:spcPts val="0"/>
                            </a:spcBef>
                            <a:spcAft>
                              <a:spcPts val="0"/>
                            </a:spcAft>
                          </a:pPr>
                          <a14:m>
                            <m:oMathPara xmlns:m="http://schemas.openxmlformats.org/officeDocument/2006/math">
                              <m:oMathParaPr>
                                <m:jc m:val="left"/>
                              </m:oMathParaPr>
                              <m:oMath xmlns:m="http://schemas.openxmlformats.org/officeDocument/2006/math">
                                <m:r>
                                  <a:rPr lang="en-US" sz="2000" b="1" i="1">
                                    <a:effectLst/>
                                    <a:latin typeface="Cambria Math"/>
                                    <a:ea typeface="Calibri"/>
                                    <a:cs typeface="Times New Roman"/>
                                  </a:rPr>
                                  <m:t>𝒀</m:t>
                                </m:r>
                                <m:r>
                                  <a:rPr lang="en-US" sz="2000" b="1" i="1">
                                    <a:effectLst/>
                                    <a:latin typeface="Cambria Math"/>
                                    <a:ea typeface="Calibri"/>
                                    <a:cs typeface="Times New Roman"/>
                                  </a:rPr>
                                  <m:t>=</m:t>
                                </m:r>
                                <m:d>
                                  <m:dPr>
                                    <m:begChr m:val="{"/>
                                    <m:endChr m:val="}"/>
                                    <m:ctrlPr>
                                      <a:rPr lang="en-US" sz="2000" b="1" i="1">
                                        <a:effectLst/>
                                        <a:latin typeface="Cambria Math"/>
                                        <a:ea typeface="Calibri"/>
                                        <a:cs typeface="Times New Roman"/>
                                      </a:rPr>
                                    </m:ctrlPr>
                                  </m:dPr>
                                  <m:e>
                                    <m:r>
                                      <a:rPr lang="en-US" sz="2000" b="1" i="1">
                                        <a:effectLst/>
                                        <a:latin typeface="Cambria Math"/>
                                        <a:ea typeface="Calibri"/>
                                        <a:cs typeface="Times New Roman"/>
                                      </a:rPr>
                                      <m:t>𝟓</m:t>
                                    </m:r>
                                    <m:r>
                                      <a:rPr lang="en-US" sz="2000" b="1" i="1">
                                        <a:effectLst/>
                                        <a:latin typeface="Cambria Math"/>
                                        <a:ea typeface="Calibri"/>
                                        <a:cs typeface="Times New Roman"/>
                                      </a:rPr>
                                      <m:t>,</m:t>
                                    </m:r>
                                    <m:r>
                                      <a:rPr lang="en-US" sz="2000" b="1" i="1">
                                        <a:effectLst/>
                                        <a:latin typeface="Cambria Math"/>
                                        <a:ea typeface="Calibri"/>
                                        <a:cs typeface="Times New Roman"/>
                                      </a:rPr>
                                      <m:t>𝟏𝟏</m:t>
                                    </m:r>
                                    <m:r>
                                      <a:rPr lang="en-US" sz="2000" b="1" i="1">
                                        <a:effectLst/>
                                        <a:latin typeface="Cambria Math"/>
                                        <a:ea typeface="Calibri"/>
                                        <a:cs typeface="Times New Roman"/>
                                      </a:rPr>
                                      <m:t>,</m:t>
                                    </m:r>
                                    <m:r>
                                      <a:rPr lang="en-US" sz="2000" b="1" i="1">
                                        <a:effectLst/>
                                        <a:latin typeface="Cambria Math"/>
                                        <a:ea typeface="Calibri"/>
                                        <a:cs typeface="Times New Roman"/>
                                      </a:rPr>
                                      <m:t>𝟏𝟖</m:t>
                                    </m:r>
                                    <m:r>
                                      <a:rPr lang="en-US" sz="2000" b="1" i="1">
                                        <a:effectLst/>
                                        <a:latin typeface="Cambria Math"/>
                                        <a:ea typeface="Calibri"/>
                                        <a:cs typeface="Times New Roman"/>
                                      </a:rPr>
                                      <m:t>,</m:t>
                                    </m:r>
                                    <m:r>
                                      <a:rPr lang="en-US" sz="2000" b="1" i="1">
                                        <a:effectLst/>
                                        <a:latin typeface="Cambria Math"/>
                                        <a:ea typeface="Calibri"/>
                                        <a:cs typeface="Times New Roman"/>
                                      </a:rPr>
                                      <m:t>𝟐𝟎</m:t>
                                    </m:r>
                                  </m:e>
                                </m:d>
                              </m:oMath>
                            </m:oMathPara>
                          </a14:m>
                          <a:endParaRPr lang="en-US" sz="2000" dirty="0">
                            <a:effectLst/>
                            <a:latin typeface="Calibri"/>
                            <a:ea typeface="Calibri"/>
                            <a:cs typeface="Times New Roman"/>
                          </a:endParaRPr>
                        </a:p>
                      </a:txBody>
                      <a:tcPr marL="68580" marR="68580" marT="0" marB="0">
                        <a:lnL>
                          <a:noFill/>
                        </a:lnL>
                        <a:lnR>
                          <a:noFill/>
                        </a:lnR>
                        <a:lnT>
                          <a:noFill/>
                        </a:lnT>
                        <a:lnB>
                          <a:noFill/>
                        </a:lnB>
                      </a:tcPr>
                    </a:tc>
                  </a:tr>
                </a:tbl>
              </a:graphicData>
            </a:graphic>
          </p:graphicFrame>
        </mc:Choice>
        <mc:Fallback xmlns="">
          <p:graphicFrame>
            <p:nvGraphicFramePr>
              <p:cNvPr id="8" name="Table 7"/>
              <p:cNvGraphicFramePr>
                <a:graphicFrameLocks noGrp="1"/>
              </p:cNvGraphicFramePr>
              <p:nvPr>
                <p:extLst>
                  <p:ext uri="{D42A27DB-BD31-4B8C-83A1-F6EECF244321}">
                    <p14:modId xmlns:p14="http://schemas.microsoft.com/office/powerpoint/2010/main" val="1511194339"/>
                  </p:ext>
                </p:extLst>
              </p:nvPr>
            </p:nvGraphicFramePr>
            <p:xfrm>
              <a:off x="304800" y="1123950"/>
              <a:ext cx="8686800" cy="3657600"/>
            </p:xfrm>
            <a:graphic>
              <a:graphicData uri="http://schemas.openxmlformats.org/drawingml/2006/table">
                <a:tbl>
                  <a:tblPr firstRow="1" firstCol="1" bandRow="1"/>
                  <a:tblGrid>
                    <a:gridCol w="457200"/>
                    <a:gridCol w="4114800"/>
                    <a:gridCol w="4114800"/>
                  </a:tblGrid>
                  <a:tr h="914400">
                    <a:tc>
                      <a:txBody>
                        <a:bodyPr/>
                        <a:lstStyle/>
                        <a:p>
                          <a:pPr marL="0" marR="0" lvl="0" indent="0">
                            <a:spcBef>
                              <a:spcPts val="0"/>
                            </a:spcBef>
                            <a:spcAft>
                              <a:spcPts val="0"/>
                            </a:spcAft>
                            <a:buFont typeface="+mj-lt"/>
                            <a:buNone/>
                          </a:pPr>
                          <a:r>
                            <a:rPr lang="en-US" sz="2000" dirty="0" smtClean="0">
                              <a:effectLst/>
                              <a:latin typeface="Calibri"/>
                              <a:ea typeface="Times New Roman"/>
                              <a:cs typeface="Times New Roman"/>
                            </a:rPr>
                            <a:t>A.</a:t>
                          </a:r>
                          <a:endParaRPr lang="en-US" sz="2000" dirty="0">
                            <a:effectLst/>
                            <a:latin typeface="Calibri"/>
                            <a:ea typeface="Calibri"/>
                            <a:cs typeface="Times New Roman"/>
                          </a:endParaRPr>
                        </a:p>
                      </a:txBody>
                      <a:tcPr marL="68580" marR="68580" marT="0" marB="0">
                        <a:lnL>
                          <a:noFill/>
                        </a:lnL>
                        <a:lnR>
                          <a:noFill/>
                        </a:lnR>
                        <a:lnT>
                          <a:noFill/>
                        </a:lnT>
                        <a:lnB>
                          <a:noFill/>
                        </a:lnB>
                      </a:tcPr>
                    </a:tc>
                    <a:tc>
                      <a:txBody>
                        <a:bodyPr/>
                        <a:lstStyle/>
                        <a:p>
                          <a:endParaRPr lang="en-US"/>
                        </a:p>
                      </a:txBody>
                      <a:tcPr marL="68580" marR="68580" marT="0" marB="0">
                        <a:lnL>
                          <a:noFill/>
                        </a:lnL>
                        <a:lnR>
                          <a:noFill/>
                        </a:lnR>
                        <a:lnT>
                          <a:noFill/>
                        </a:lnT>
                        <a:lnB>
                          <a:noFill/>
                        </a:lnB>
                        <a:blipFill rotWithShape="1">
                          <a:blip r:embed="rId3"/>
                          <a:stretch>
                            <a:fillRect l="-11111" t="-8000" r="-100000" b="-300667"/>
                          </a:stretch>
                        </a:blipFill>
                      </a:tcPr>
                    </a:tc>
                    <a:tc>
                      <a:txBody>
                        <a:bodyPr/>
                        <a:lstStyle/>
                        <a:p>
                          <a:endParaRPr lang="en-US"/>
                        </a:p>
                      </a:txBody>
                      <a:tcPr marL="68580" marR="68580" marT="0" marB="0">
                        <a:lnL>
                          <a:noFill/>
                        </a:lnL>
                        <a:lnR>
                          <a:noFill/>
                        </a:lnR>
                        <a:lnT>
                          <a:noFill/>
                        </a:lnT>
                        <a:lnB>
                          <a:noFill/>
                        </a:lnB>
                        <a:blipFill rotWithShape="1">
                          <a:blip r:embed="rId3"/>
                          <a:stretch>
                            <a:fillRect l="-111111" t="-8000" b="-300667"/>
                          </a:stretch>
                        </a:blipFill>
                      </a:tcPr>
                    </a:tc>
                  </a:tr>
                  <a:tr h="914400">
                    <a:tc>
                      <a:txBody>
                        <a:bodyPr/>
                        <a:lstStyle/>
                        <a:p>
                          <a:pPr marL="0" marR="0" lvl="0" indent="0">
                            <a:spcBef>
                              <a:spcPts val="0"/>
                            </a:spcBef>
                            <a:spcAft>
                              <a:spcPts val="0"/>
                            </a:spcAft>
                            <a:buFont typeface="+mj-lt"/>
                            <a:buNone/>
                          </a:pPr>
                          <a:r>
                            <a:rPr lang="en-US" sz="2000" dirty="0" smtClean="0">
                              <a:effectLst/>
                              <a:latin typeface="Calibri"/>
                              <a:ea typeface="Times New Roman"/>
                              <a:cs typeface="Times New Roman"/>
                            </a:rPr>
                            <a:t>B.</a:t>
                          </a:r>
                          <a:endParaRPr lang="en-US" sz="2000" dirty="0">
                            <a:effectLst/>
                            <a:latin typeface="Calibri"/>
                            <a:ea typeface="Calibri"/>
                            <a:cs typeface="Times New Roman"/>
                          </a:endParaRPr>
                        </a:p>
                      </a:txBody>
                      <a:tcPr marL="68580" marR="68580" marT="0" marB="0">
                        <a:lnL>
                          <a:noFill/>
                        </a:lnL>
                        <a:lnR>
                          <a:noFill/>
                        </a:lnR>
                        <a:lnT>
                          <a:noFill/>
                        </a:lnT>
                        <a:lnB>
                          <a:noFill/>
                        </a:lnB>
                      </a:tcPr>
                    </a:tc>
                    <a:tc>
                      <a:txBody>
                        <a:bodyPr/>
                        <a:lstStyle/>
                        <a:p>
                          <a:endParaRPr lang="en-US"/>
                        </a:p>
                      </a:txBody>
                      <a:tcPr marL="68580" marR="68580" marT="0" marB="0">
                        <a:lnL>
                          <a:noFill/>
                        </a:lnL>
                        <a:lnR>
                          <a:noFill/>
                        </a:lnR>
                        <a:lnT>
                          <a:noFill/>
                        </a:lnT>
                        <a:lnB>
                          <a:noFill/>
                        </a:lnB>
                        <a:blipFill rotWithShape="1">
                          <a:blip r:embed="rId3"/>
                          <a:stretch>
                            <a:fillRect l="-11111" t="-108000" r="-100000" b="-200667"/>
                          </a:stretch>
                        </a:blipFill>
                      </a:tcPr>
                    </a:tc>
                    <a:tc>
                      <a:txBody>
                        <a:bodyPr/>
                        <a:lstStyle/>
                        <a:p>
                          <a:endParaRPr lang="en-US"/>
                        </a:p>
                      </a:txBody>
                      <a:tcPr marL="68580" marR="68580" marT="0" marB="0">
                        <a:lnL>
                          <a:noFill/>
                        </a:lnL>
                        <a:lnR>
                          <a:noFill/>
                        </a:lnR>
                        <a:lnT>
                          <a:noFill/>
                        </a:lnT>
                        <a:lnB>
                          <a:noFill/>
                        </a:lnB>
                        <a:blipFill rotWithShape="1">
                          <a:blip r:embed="rId3"/>
                          <a:stretch>
                            <a:fillRect l="-111111" t="-108000" b="-200667"/>
                          </a:stretch>
                        </a:blipFill>
                      </a:tcPr>
                    </a:tc>
                  </a:tr>
                  <a:tr h="914400">
                    <a:tc>
                      <a:txBody>
                        <a:bodyPr/>
                        <a:lstStyle/>
                        <a:p>
                          <a:pPr marL="0" marR="0" lvl="0" indent="0">
                            <a:spcBef>
                              <a:spcPts val="0"/>
                            </a:spcBef>
                            <a:spcAft>
                              <a:spcPts val="0"/>
                            </a:spcAft>
                            <a:buFont typeface="+mj-lt"/>
                            <a:buNone/>
                          </a:pPr>
                          <a:r>
                            <a:rPr lang="en-US" sz="2000" dirty="0" smtClean="0">
                              <a:effectLst/>
                              <a:latin typeface="Calibri"/>
                              <a:ea typeface="Times New Roman"/>
                              <a:cs typeface="Times New Roman"/>
                            </a:rPr>
                            <a:t>C.</a:t>
                          </a:r>
                          <a:endParaRPr lang="en-US" sz="2000" dirty="0">
                            <a:effectLst/>
                            <a:latin typeface="Calibri"/>
                            <a:ea typeface="Calibri"/>
                            <a:cs typeface="Times New Roman"/>
                          </a:endParaRPr>
                        </a:p>
                      </a:txBody>
                      <a:tcPr marL="68580" marR="68580" marT="0" marB="0">
                        <a:lnL>
                          <a:noFill/>
                        </a:lnL>
                        <a:lnR>
                          <a:noFill/>
                        </a:lnR>
                        <a:lnT>
                          <a:noFill/>
                        </a:lnT>
                        <a:lnB>
                          <a:noFill/>
                        </a:lnB>
                      </a:tcPr>
                    </a:tc>
                    <a:tc>
                      <a:txBody>
                        <a:bodyPr/>
                        <a:lstStyle/>
                        <a:p>
                          <a:endParaRPr lang="en-US"/>
                        </a:p>
                      </a:txBody>
                      <a:tcPr marL="68580" marR="68580" marT="0" marB="0">
                        <a:lnL>
                          <a:noFill/>
                        </a:lnL>
                        <a:lnR>
                          <a:noFill/>
                        </a:lnR>
                        <a:lnT>
                          <a:noFill/>
                        </a:lnT>
                        <a:lnB>
                          <a:noFill/>
                        </a:lnB>
                        <a:blipFill rotWithShape="1">
                          <a:blip r:embed="rId3"/>
                          <a:stretch>
                            <a:fillRect l="-11111" t="-208000" r="-100000" b="-100667"/>
                          </a:stretch>
                        </a:blipFill>
                      </a:tcPr>
                    </a:tc>
                    <a:tc>
                      <a:txBody>
                        <a:bodyPr/>
                        <a:lstStyle/>
                        <a:p>
                          <a:endParaRPr lang="en-US"/>
                        </a:p>
                      </a:txBody>
                      <a:tcPr marL="68580" marR="68580" marT="0" marB="0">
                        <a:lnL>
                          <a:noFill/>
                        </a:lnL>
                        <a:lnR>
                          <a:noFill/>
                        </a:lnR>
                        <a:lnT>
                          <a:noFill/>
                        </a:lnT>
                        <a:lnB>
                          <a:noFill/>
                        </a:lnB>
                        <a:blipFill rotWithShape="1">
                          <a:blip r:embed="rId3"/>
                          <a:stretch>
                            <a:fillRect l="-111111" t="-208000" b="-100667"/>
                          </a:stretch>
                        </a:blipFill>
                      </a:tcPr>
                    </a:tc>
                  </a:tr>
                  <a:tr h="914400">
                    <a:tc>
                      <a:txBody>
                        <a:bodyPr/>
                        <a:lstStyle/>
                        <a:p>
                          <a:pPr marL="0" marR="0" lvl="0" indent="0">
                            <a:spcBef>
                              <a:spcPts val="0"/>
                            </a:spcBef>
                            <a:spcAft>
                              <a:spcPts val="0"/>
                            </a:spcAft>
                            <a:buFont typeface="+mj-lt"/>
                            <a:buNone/>
                          </a:pPr>
                          <a:r>
                            <a:rPr lang="en-US" sz="2000" dirty="0" smtClean="0">
                              <a:effectLst/>
                              <a:latin typeface="Calibri"/>
                              <a:ea typeface="Times New Roman"/>
                              <a:cs typeface="Times New Roman"/>
                            </a:rPr>
                            <a:t>D.</a:t>
                          </a:r>
                          <a:endParaRPr lang="en-US" sz="2000" dirty="0">
                            <a:effectLst/>
                            <a:latin typeface="Calibri"/>
                            <a:ea typeface="Calibri"/>
                            <a:cs typeface="Times New Roman"/>
                          </a:endParaRPr>
                        </a:p>
                      </a:txBody>
                      <a:tcPr marL="68580" marR="68580" marT="0" marB="0">
                        <a:lnL>
                          <a:noFill/>
                        </a:lnL>
                        <a:lnR>
                          <a:noFill/>
                        </a:lnR>
                        <a:lnT>
                          <a:noFill/>
                        </a:lnT>
                        <a:lnB>
                          <a:noFill/>
                        </a:lnB>
                      </a:tcPr>
                    </a:tc>
                    <a:tc>
                      <a:txBody>
                        <a:bodyPr/>
                        <a:lstStyle/>
                        <a:p>
                          <a:endParaRPr lang="en-US"/>
                        </a:p>
                      </a:txBody>
                      <a:tcPr marL="68580" marR="68580" marT="0" marB="0">
                        <a:lnL>
                          <a:noFill/>
                        </a:lnL>
                        <a:lnR>
                          <a:noFill/>
                        </a:lnR>
                        <a:lnT>
                          <a:noFill/>
                        </a:lnT>
                        <a:lnB>
                          <a:noFill/>
                        </a:lnB>
                        <a:blipFill rotWithShape="1">
                          <a:blip r:embed="rId3"/>
                          <a:stretch>
                            <a:fillRect l="-11111" t="-308000" r="-100000" b="-667"/>
                          </a:stretch>
                        </a:blipFill>
                      </a:tcPr>
                    </a:tc>
                    <a:tc>
                      <a:txBody>
                        <a:bodyPr/>
                        <a:lstStyle/>
                        <a:p>
                          <a:endParaRPr lang="en-US"/>
                        </a:p>
                      </a:txBody>
                      <a:tcPr marL="68580" marR="68580" marT="0" marB="0">
                        <a:lnL>
                          <a:noFill/>
                        </a:lnL>
                        <a:lnR>
                          <a:noFill/>
                        </a:lnR>
                        <a:lnT>
                          <a:noFill/>
                        </a:lnT>
                        <a:lnB>
                          <a:noFill/>
                        </a:lnB>
                        <a:blipFill rotWithShape="1">
                          <a:blip r:embed="rId3"/>
                          <a:stretch>
                            <a:fillRect l="-111111" t="-308000" b="-667"/>
                          </a:stretch>
                        </a:blipFill>
                      </a:tcPr>
                    </a:tc>
                  </a:tr>
                </a:tbl>
              </a:graphicData>
            </a:graphic>
          </p:graphicFrame>
        </mc:Fallback>
      </mc:AlternateContent>
    </p:spTree>
    <p:extLst>
      <p:ext uri="{BB962C8B-B14F-4D97-AF65-F5344CB8AC3E}">
        <p14:creationId xmlns:p14="http://schemas.microsoft.com/office/powerpoint/2010/main" val="210706569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743200" y="1581150"/>
            <a:ext cx="4114800" cy="365760"/>
          </a:xfrm>
          <a:prstGeom prst="rect">
            <a:avLst/>
          </a:pr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2400" dirty="0">
              <a:ea typeface="Calibri"/>
              <a:cs typeface="Times New Roman"/>
            </a:endParaRPr>
          </a:p>
        </p:txBody>
      </p:sp>
      <p:sp>
        <p:nvSpPr>
          <p:cNvPr id="2" name="Title 1"/>
          <p:cNvSpPr>
            <a:spLocks noGrp="1"/>
          </p:cNvSpPr>
          <p:nvPr>
            <p:ph type="title"/>
          </p:nvPr>
        </p:nvSpPr>
        <p:spPr>
          <a:xfrm>
            <a:off x="0" y="-19050"/>
            <a:ext cx="8229600" cy="365760"/>
          </a:xfrm>
        </p:spPr>
        <p:txBody>
          <a:bodyPr>
            <a:normAutofit/>
          </a:bodyPr>
          <a:lstStyle/>
          <a:p>
            <a:pPr algn="l"/>
            <a:r>
              <a:rPr lang="en-US" sz="1700" b="1" dirty="0">
                <a:latin typeface="Cambria" panose="02040503050406030204" pitchFamily="18" charset="0"/>
              </a:rPr>
              <a:t>UNION AND INTERSECTION OF SETS</a:t>
            </a:r>
          </a:p>
        </p:txBody>
      </p:sp>
      <p:sp>
        <p:nvSpPr>
          <p:cNvPr id="3" name="Content Placeholder 2"/>
          <p:cNvSpPr>
            <a:spLocks noGrp="1"/>
          </p:cNvSpPr>
          <p:nvPr>
            <p:ph idx="1"/>
          </p:nvPr>
        </p:nvSpPr>
        <p:spPr>
          <a:xfrm>
            <a:off x="228600" y="742950"/>
            <a:ext cx="8686800" cy="4114800"/>
          </a:xfrm>
        </p:spPr>
        <p:txBody>
          <a:bodyPr>
            <a:normAutofit/>
          </a:bodyPr>
          <a:lstStyle/>
          <a:p>
            <a:pPr marL="0" indent="0">
              <a:buNone/>
            </a:pPr>
            <a:r>
              <a:rPr lang="en-US" sz="2400" b="1" dirty="0">
                <a:solidFill>
                  <a:srgbClr val="0070C0"/>
                </a:solidFill>
              </a:rPr>
              <a:t>Sample Problem 1</a:t>
            </a:r>
            <a:r>
              <a:rPr lang="en-US" sz="2400" dirty="0"/>
              <a:t>: Find each union of the given sets.</a:t>
            </a:r>
          </a:p>
          <a:p>
            <a:pPr marL="0" indent="0">
              <a:buNone/>
            </a:pPr>
            <a:endParaRPr lang="en-US" sz="2400" dirty="0"/>
          </a:p>
        </p:txBody>
      </p:sp>
      <p:pic>
        <p:nvPicPr>
          <p:cNvPr id="5" name="Picture 2" descr="C:\Users\nicart\Dropbox\algebra 1\Horizontal Logo (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2743200" y="2480310"/>
            <a:ext cx="4114800" cy="365760"/>
          </a:xfrm>
          <a:prstGeom prst="rect">
            <a:avLst/>
          </a:pr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2400" dirty="0">
              <a:ea typeface="Calibri"/>
              <a:cs typeface="Times New Roman"/>
            </a:endParaRPr>
          </a:p>
        </p:txBody>
      </p:sp>
      <p:sp>
        <p:nvSpPr>
          <p:cNvPr id="9" name="Rectangle 8"/>
          <p:cNvSpPr/>
          <p:nvPr/>
        </p:nvSpPr>
        <p:spPr>
          <a:xfrm>
            <a:off x="2743200" y="3402932"/>
            <a:ext cx="4114800" cy="365760"/>
          </a:xfrm>
          <a:prstGeom prst="rect">
            <a:avLst/>
          </a:pr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2400" dirty="0">
              <a:ea typeface="Calibri"/>
              <a:cs typeface="Times New Roman"/>
            </a:endParaRPr>
          </a:p>
        </p:txBody>
      </p:sp>
      <p:sp>
        <p:nvSpPr>
          <p:cNvPr id="10" name="Rectangle 9"/>
          <p:cNvSpPr/>
          <p:nvPr/>
        </p:nvSpPr>
        <p:spPr>
          <a:xfrm>
            <a:off x="2743200" y="4324350"/>
            <a:ext cx="4114800" cy="365760"/>
          </a:xfrm>
          <a:prstGeom prst="rect">
            <a:avLst/>
          </a:pr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2400" dirty="0">
              <a:ea typeface="Calibri"/>
              <a:cs typeface="Times New Roman"/>
            </a:endParaRPr>
          </a:p>
        </p:txBody>
      </p:sp>
      <mc:AlternateContent xmlns:mc="http://schemas.openxmlformats.org/markup-compatibility/2006" xmlns:a14="http://schemas.microsoft.com/office/drawing/2010/main">
        <mc:Choice Requires="a14">
          <p:graphicFrame>
            <p:nvGraphicFramePr>
              <p:cNvPr id="8" name="Table 7"/>
              <p:cNvGraphicFramePr>
                <a:graphicFrameLocks noGrp="1"/>
              </p:cNvGraphicFramePr>
              <p:nvPr>
                <p:extLst>
                  <p:ext uri="{D42A27DB-BD31-4B8C-83A1-F6EECF244321}">
                    <p14:modId xmlns:p14="http://schemas.microsoft.com/office/powerpoint/2010/main" val="3193005913"/>
                  </p:ext>
                </p:extLst>
              </p:nvPr>
            </p:nvGraphicFramePr>
            <p:xfrm>
              <a:off x="304800" y="1123950"/>
              <a:ext cx="8686800" cy="3657600"/>
            </p:xfrm>
            <a:graphic>
              <a:graphicData uri="http://schemas.openxmlformats.org/drawingml/2006/table">
                <a:tbl>
                  <a:tblPr firstRow="1" firstCol="1" bandRow="1"/>
                  <a:tblGrid>
                    <a:gridCol w="457200"/>
                    <a:gridCol w="4114800"/>
                    <a:gridCol w="4114800"/>
                  </a:tblGrid>
                  <a:tr h="457200">
                    <a:tc>
                      <a:txBody>
                        <a:bodyPr/>
                        <a:lstStyle/>
                        <a:p>
                          <a:pPr marL="0" marR="0" lvl="0" indent="0">
                            <a:spcBef>
                              <a:spcPts val="0"/>
                            </a:spcBef>
                            <a:spcAft>
                              <a:spcPts val="0"/>
                            </a:spcAft>
                            <a:buFont typeface="+mj-lt"/>
                            <a:buNone/>
                          </a:pPr>
                          <a:r>
                            <a:rPr lang="en-US" sz="2000" dirty="0" smtClean="0">
                              <a:effectLst/>
                              <a:latin typeface="Calibri"/>
                              <a:ea typeface="Times New Roman"/>
                              <a:cs typeface="Times New Roman"/>
                            </a:rPr>
                            <a:t>A.</a:t>
                          </a:r>
                          <a:endParaRPr lang="en-US" sz="2000" dirty="0">
                            <a:effectLst/>
                            <a:latin typeface="Calibri"/>
                            <a:ea typeface="Calibri"/>
                            <a:cs typeface="Times New Roman"/>
                          </a:endParaRPr>
                        </a:p>
                      </a:txBody>
                      <a:tcPr marL="68580" marR="68580" marT="0" marB="0">
                        <a:lnL>
                          <a:noFill/>
                        </a:lnL>
                        <a:lnR>
                          <a:noFill/>
                        </a:lnR>
                        <a:lnT>
                          <a:noFill/>
                        </a:lnT>
                        <a:lnB>
                          <a:noFill/>
                        </a:lnB>
                      </a:tcPr>
                    </a:tc>
                    <a:tc>
                      <a:txBody>
                        <a:bodyPr/>
                        <a:lstStyle/>
                        <a:p>
                          <a:pPr marL="0" marR="0">
                            <a:spcBef>
                              <a:spcPts val="0"/>
                            </a:spcBef>
                            <a:spcAft>
                              <a:spcPts val="0"/>
                            </a:spcAft>
                          </a:pPr>
                          <a14:m>
                            <m:oMathPara xmlns:m="http://schemas.openxmlformats.org/officeDocument/2006/math">
                              <m:oMathParaPr>
                                <m:jc m:val="left"/>
                              </m:oMathParaPr>
                              <m:oMath xmlns:m="http://schemas.openxmlformats.org/officeDocument/2006/math">
                                <m:r>
                                  <a:rPr lang="en-US" sz="2000" b="1" i="1">
                                    <a:effectLst/>
                                    <a:latin typeface="Cambria Math"/>
                                    <a:ea typeface="Calibri"/>
                                    <a:cs typeface="Times New Roman"/>
                                  </a:rPr>
                                  <m:t>𝑨</m:t>
                                </m:r>
                                <m:r>
                                  <a:rPr lang="en-US" sz="2000" b="1" i="1">
                                    <a:effectLst/>
                                    <a:latin typeface="Cambria Math"/>
                                    <a:ea typeface="Calibri"/>
                                    <a:cs typeface="Times New Roman"/>
                                  </a:rPr>
                                  <m:t>=</m:t>
                                </m:r>
                                <m:d>
                                  <m:dPr>
                                    <m:begChr m:val="{"/>
                                    <m:endChr m:val="}"/>
                                    <m:ctrlPr>
                                      <a:rPr lang="en-US" sz="2000" b="1" i="1">
                                        <a:effectLst/>
                                        <a:latin typeface="Cambria Math"/>
                                        <a:ea typeface="Calibri"/>
                                        <a:cs typeface="Times New Roman"/>
                                      </a:rPr>
                                    </m:ctrlPr>
                                  </m:dPr>
                                  <m:e>
                                    <m:r>
                                      <a:rPr lang="en-US" sz="2000" b="1" i="1">
                                        <a:effectLst/>
                                        <a:latin typeface="Cambria Math"/>
                                        <a:ea typeface="Calibri"/>
                                        <a:cs typeface="Times New Roman"/>
                                      </a:rPr>
                                      <m:t>𝟐</m:t>
                                    </m:r>
                                    <m:r>
                                      <a:rPr lang="en-US" sz="2000" b="1" i="1">
                                        <a:effectLst/>
                                        <a:latin typeface="Cambria Math"/>
                                        <a:ea typeface="Calibri"/>
                                        <a:cs typeface="Times New Roman"/>
                                      </a:rPr>
                                      <m:t>,</m:t>
                                    </m:r>
                                    <m:r>
                                      <a:rPr lang="en-US" sz="2000" b="1" i="1">
                                        <a:effectLst/>
                                        <a:latin typeface="Cambria Math"/>
                                        <a:ea typeface="Calibri"/>
                                        <a:cs typeface="Times New Roman"/>
                                      </a:rPr>
                                      <m:t>𝟏𝟎</m:t>
                                    </m:r>
                                    <m:r>
                                      <a:rPr lang="en-US" sz="2000" b="1" i="1">
                                        <a:effectLst/>
                                        <a:latin typeface="Cambria Math"/>
                                        <a:ea typeface="Calibri"/>
                                        <a:cs typeface="Times New Roman"/>
                                      </a:rPr>
                                      <m:t>,</m:t>
                                    </m:r>
                                    <m:r>
                                      <a:rPr lang="en-US" sz="2000" b="1" i="1">
                                        <a:effectLst/>
                                        <a:latin typeface="Cambria Math"/>
                                        <a:ea typeface="Calibri"/>
                                        <a:cs typeface="Times New Roman"/>
                                      </a:rPr>
                                      <m:t>𝟏𝟑</m:t>
                                    </m:r>
                                    <m:r>
                                      <a:rPr lang="en-US" sz="2000" b="1" i="1">
                                        <a:effectLst/>
                                        <a:latin typeface="Cambria Math"/>
                                        <a:ea typeface="Calibri"/>
                                        <a:cs typeface="Times New Roman"/>
                                      </a:rPr>
                                      <m:t>,</m:t>
                                    </m:r>
                                    <m:r>
                                      <a:rPr lang="en-US" sz="2000" b="1" i="1">
                                        <a:effectLst/>
                                        <a:latin typeface="Cambria Math"/>
                                        <a:ea typeface="Calibri"/>
                                        <a:cs typeface="Times New Roman"/>
                                      </a:rPr>
                                      <m:t>𝟏𝟗</m:t>
                                    </m:r>
                                  </m:e>
                                </m:d>
                              </m:oMath>
                            </m:oMathPara>
                          </a14:m>
                          <a:endParaRPr lang="en-US" sz="2000" dirty="0">
                            <a:effectLst/>
                            <a:latin typeface="Calibri"/>
                            <a:ea typeface="Calibri"/>
                            <a:cs typeface="Times New Roman"/>
                          </a:endParaRPr>
                        </a:p>
                      </a:txBody>
                      <a:tcPr marL="68580" marR="68580" marT="0" marB="0">
                        <a:lnL>
                          <a:noFill/>
                        </a:lnL>
                        <a:lnR>
                          <a:noFill/>
                        </a:lnR>
                        <a:lnT>
                          <a:noFill/>
                        </a:lnT>
                        <a:lnB>
                          <a:noFill/>
                        </a:lnB>
                      </a:tcPr>
                    </a:tc>
                    <a:tc>
                      <a:txBody>
                        <a:bodyPr/>
                        <a:lstStyle/>
                        <a:p>
                          <a:pPr marL="0" marR="0">
                            <a:spcBef>
                              <a:spcPts val="0"/>
                            </a:spcBef>
                            <a:spcAft>
                              <a:spcPts val="0"/>
                            </a:spcAft>
                          </a:pPr>
                          <a14:m>
                            <m:oMathPara xmlns:m="http://schemas.openxmlformats.org/officeDocument/2006/math">
                              <m:oMathParaPr>
                                <m:jc m:val="left"/>
                              </m:oMathParaPr>
                              <m:oMath xmlns:m="http://schemas.openxmlformats.org/officeDocument/2006/math">
                                <m:r>
                                  <a:rPr lang="en-US" sz="2000" b="1" i="1">
                                    <a:effectLst/>
                                    <a:latin typeface="Cambria Math"/>
                                    <a:ea typeface="Calibri"/>
                                    <a:cs typeface="Times New Roman"/>
                                  </a:rPr>
                                  <m:t>𝑩</m:t>
                                </m:r>
                                <m:r>
                                  <a:rPr lang="en-US" sz="2000" b="1" i="1">
                                    <a:effectLst/>
                                    <a:latin typeface="Cambria Math"/>
                                    <a:ea typeface="Calibri"/>
                                    <a:cs typeface="Times New Roman"/>
                                  </a:rPr>
                                  <m:t>=</m:t>
                                </m:r>
                                <m:d>
                                  <m:dPr>
                                    <m:begChr m:val="{"/>
                                    <m:endChr m:val="}"/>
                                    <m:ctrlPr>
                                      <a:rPr lang="en-US" sz="2000" b="1" i="1">
                                        <a:effectLst/>
                                        <a:latin typeface="Cambria Math"/>
                                        <a:ea typeface="Calibri"/>
                                        <a:cs typeface="Times New Roman"/>
                                      </a:rPr>
                                    </m:ctrlPr>
                                  </m:dPr>
                                  <m:e>
                                    <m:r>
                                      <a:rPr lang="en-US" sz="2000" b="1" i="1">
                                        <a:effectLst/>
                                        <a:latin typeface="Cambria Math"/>
                                        <a:ea typeface="Calibri"/>
                                        <a:cs typeface="Times New Roman"/>
                                      </a:rPr>
                                      <m:t>𝟏</m:t>
                                    </m:r>
                                    <m:r>
                                      <a:rPr lang="en-US" sz="2000" b="1" i="1">
                                        <a:effectLst/>
                                        <a:latin typeface="Cambria Math"/>
                                        <a:ea typeface="Calibri"/>
                                        <a:cs typeface="Times New Roman"/>
                                      </a:rPr>
                                      <m:t>,</m:t>
                                    </m:r>
                                    <m:r>
                                      <a:rPr lang="en-US" sz="2000" b="1" i="1">
                                        <a:effectLst/>
                                        <a:latin typeface="Cambria Math"/>
                                        <a:ea typeface="Calibri"/>
                                        <a:cs typeface="Times New Roman"/>
                                      </a:rPr>
                                      <m:t>𝟒</m:t>
                                    </m:r>
                                    <m:r>
                                      <a:rPr lang="en-US" sz="2000" b="1" i="1">
                                        <a:effectLst/>
                                        <a:latin typeface="Cambria Math"/>
                                        <a:ea typeface="Calibri"/>
                                        <a:cs typeface="Times New Roman"/>
                                      </a:rPr>
                                      <m:t>,</m:t>
                                    </m:r>
                                    <m:r>
                                      <a:rPr lang="en-US" sz="2000" b="1" i="1">
                                        <a:effectLst/>
                                        <a:latin typeface="Cambria Math"/>
                                        <a:ea typeface="Calibri"/>
                                        <a:cs typeface="Times New Roman"/>
                                      </a:rPr>
                                      <m:t>𝟏𝟒</m:t>
                                    </m:r>
                                    <m:r>
                                      <a:rPr lang="en-US" sz="2000" b="1" i="1">
                                        <a:effectLst/>
                                        <a:latin typeface="Cambria Math"/>
                                        <a:ea typeface="Calibri"/>
                                        <a:cs typeface="Times New Roman"/>
                                      </a:rPr>
                                      <m:t>,</m:t>
                                    </m:r>
                                    <m:r>
                                      <a:rPr lang="en-US" sz="2000" b="1" i="1">
                                        <a:effectLst/>
                                        <a:latin typeface="Cambria Math"/>
                                        <a:ea typeface="Calibri"/>
                                        <a:cs typeface="Times New Roman"/>
                                      </a:rPr>
                                      <m:t>𝟏𝟔</m:t>
                                    </m:r>
                                  </m:e>
                                </m:d>
                              </m:oMath>
                            </m:oMathPara>
                          </a14:m>
                          <a:endParaRPr lang="en-US" sz="2000" dirty="0">
                            <a:effectLst/>
                            <a:latin typeface="Calibri"/>
                            <a:ea typeface="Calibri"/>
                            <a:cs typeface="Times New Roman"/>
                          </a:endParaRPr>
                        </a:p>
                      </a:txBody>
                      <a:tcPr marL="68580" marR="68580" marT="0" marB="0">
                        <a:lnL>
                          <a:noFill/>
                        </a:lnL>
                        <a:lnR>
                          <a:noFill/>
                        </a:lnR>
                        <a:lnT>
                          <a:noFill/>
                        </a:lnT>
                        <a:lnB>
                          <a:noFill/>
                        </a:lnB>
                      </a:tcPr>
                    </a:tc>
                  </a:tr>
                  <a:tr h="457200">
                    <a:tc>
                      <a:txBody>
                        <a:bodyPr/>
                        <a:lstStyle/>
                        <a:p>
                          <a:pPr marL="0" marR="0" lvl="0" indent="0">
                            <a:spcBef>
                              <a:spcPts val="0"/>
                            </a:spcBef>
                            <a:spcAft>
                              <a:spcPts val="0"/>
                            </a:spcAft>
                            <a:buFont typeface="+mj-lt"/>
                            <a:buNone/>
                          </a:pPr>
                          <a:endParaRPr lang="en-US" sz="2000" dirty="0">
                            <a:effectLst/>
                            <a:latin typeface="Calibri"/>
                            <a:ea typeface="Calibri"/>
                            <a:cs typeface="Times New Roman"/>
                          </a:endParaRPr>
                        </a:p>
                      </a:txBody>
                      <a:tcPr marL="68580" marR="68580" marT="0" marB="0">
                        <a:lnL>
                          <a:noFill/>
                        </a:lnL>
                        <a:lnR>
                          <a:noFill/>
                        </a:lnR>
                        <a:lnT>
                          <a:noFill/>
                        </a:lnT>
                        <a:lnB>
                          <a:noFill/>
                        </a:lnB>
                      </a:tcPr>
                    </a:tc>
                    <a:tc gridSpan="2">
                      <a:txBody>
                        <a:bodyPr/>
                        <a:lstStyle/>
                        <a:p>
                          <a:pPr marL="0" marR="0" algn="ctr">
                            <a:spcBef>
                              <a:spcPts val="0"/>
                            </a:spcBef>
                            <a:spcAft>
                              <a:spcPts val="0"/>
                            </a:spcAft>
                          </a:pPr>
                          <a14:m>
                            <m:oMathPara xmlns:m="http://schemas.openxmlformats.org/officeDocument/2006/math">
                              <m:oMathParaPr>
                                <m:jc m:val="center"/>
                              </m:oMathParaPr>
                              <m:oMath xmlns:m="http://schemas.openxmlformats.org/officeDocument/2006/math">
                                <m:r>
                                  <a:rPr lang="en-US" sz="2000" b="1" i="1">
                                    <a:effectLst/>
                                    <a:latin typeface="Cambria Math"/>
                                    <a:ea typeface="Calibri"/>
                                    <a:cs typeface="Times New Roman"/>
                                  </a:rPr>
                                  <m:t>𝑨</m:t>
                                </m:r>
                                <m:r>
                                  <a:rPr lang="en-US" sz="2000" b="1" i="1">
                                    <a:effectLst/>
                                    <a:latin typeface="Cambria Math"/>
                                    <a:ea typeface="Calibri"/>
                                    <a:cs typeface="Times New Roman"/>
                                  </a:rPr>
                                  <m:t>∪</m:t>
                                </m:r>
                                <m:r>
                                  <a:rPr lang="en-US" sz="2000" b="1" i="1">
                                    <a:effectLst/>
                                    <a:latin typeface="Cambria Math"/>
                                    <a:ea typeface="Calibri"/>
                                    <a:cs typeface="Times New Roman"/>
                                  </a:rPr>
                                  <m:t>𝑩</m:t>
                                </m:r>
                                <m:r>
                                  <a:rPr lang="en-US" sz="2000" b="1" i="1">
                                    <a:effectLst/>
                                    <a:latin typeface="Cambria Math"/>
                                    <a:ea typeface="Calibri"/>
                                    <a:cs typeface="Times New Roman"/>
                                  </a:rPr>
                                  <m:t>=</m:t>
                                </m:r>
                                <m:d>
                                  <m:dPr>
                                    <m:begChr m:val="{"/>
                                    <m:endChr m:val="}"/>
                                    <m:ctrlPr>
                                      <a:rPr lang="en-US" sz="2000" b="1" i="1">
                                        <a:effectLst/>
                                        <a:latin typeface="Cambria Math"/>
                                        <a:ea typeface="Calibri"/>
                                        <a:cs typeface="Times New Roman"/>
                                      </a:rPr>
                                    </m:ctrlPr>
                                  </m:dPr>
                                  <m:e>
                                    <m:r>
                                      <a:rPr lang="en-US" sz="2000" b="1" i="1">
                                        <a:effectLst/>
                                        <a:latin typeface="Cambria Math"/>
                                        <a:ea typeface="Calibri"/>
                                        <a:cs typeface="Times New Roman"/>
                                      </a:rPr>
                                      <m:t>𝟏</m:t>
                                    </m:r>
                                    <m:r>
                                      <a:rPr lang="en-US" sz="2000" b="1" i="1">
                                        <a:effectLst/>
                                        <a:latin typeface="Cambria Math"/>
                                        <a:ea typeface="Calibri"/>
                                        <a:cs typeface="Times New Roman"/>
                                      </a:rPr>
                                      <m:t>,</m:t>
                                    </m:r>
                                    <m:r>
                                      <a:rPr lang="en-US" sz="2000" b="1" i="1">
                                        <a:effectLst/>
                                        <a:latin typeface="Cambria Math"/>
                                        <a:ea typeface="Calibri"/>
                                        <a:cs typeface="Times New Roman"/>
                                      </a:rPr>
                                      <m:t>𝟐</m:t>
                                    </m:r>
                                    <m:r>
                                      <a:rPr lang="en-US" sz="2000" b="1" i="1">
                                        <a:effectLst/>
                                        <a:latin typeface="Cambria Math"/>
                                        <a:ea typeface="Calibri"/>
                                        <a:cs typeface="Times New Roman"/>
                                      </a:rPr>
                                      <m:t>,</m:t>
                                    </m:r>
                                    <m:r>
                                      <a:rPr lang="en-US" sz="2000" b="1" i="1">
                                        <a:effectLst/>
                                        <a:latin typeface="Cambria Math"/>
                                        <a:ea typeface="Calibri"/>
                                        <a:cs typeface="Times New Roman"/>
                                      </a:rPr>
                                      <m:t>𝟒</m:t>
                                    </m:r>
                                    <m:r>
                                      <a:rPr lang="en-US" sz="2000" b="1" i="1">
                                        <a:effectLst/>
                                        <a:latin typeface="Cambria Math"/>
                                        <a:ea typeface="Calibri"/>
                                        <a:cs typeface="Times New Roman"/>
                                      </a:rPr>
                                      <m:t>,</m:t>
                                    </m:r>
                                    <m:r>
                                      <a:rPr lang="en-US" sz="2000" b="1" i="1">
                                        <a:effectLst/>
                                        <a:latin typeface="Cambria Math"/>
                                        <a:ea typeface="Calibri"/>
                                        <a:cs typeface="Times New Roman"/>
                                      </a:rPr>
                                      <m:t>𝟏𝟎</m:t>
                                    </m:r>
                                    <m:r>
                                      <a:rPr lang="en-US" sz="2000" b="1" i="1">
                                        <a:effectLst/>
                                        <a:latin typeface="Cambria Math"/>
                                        <a:ea typeface="Calibri"/>
                                        <a:cs typeface="Times New Roman"/>
                                      </a:rPr>
                                      <m:t>,</m:t>
                                    </m:r>
                                    <m:r>
                                      <a:rPr lang="en-US" sz="2000" b="1" i="1">
                                        <a:effectLst/>
                                        <a:latin typeface="Cambria Math"/>
                                        <a:ea typeface="Calibri"/>
                                        <a:cs typeface="Times New Roman"/>
                                      </a:rPr>
                                      <m:t>𝟏𝟑</m:t>
                                    </m:r>
                                    <m:r>
                                      <a:rPr lang="en-US" sz="2000" b="1" i="1">
                                        <a:effectLst/>
                                        <a:latin typeface="Cambria Math"/>
                                        <a:ea typeface="Calibri"/>
                                        <a:cs typeface="Times New Roman"/>
                                      </a:rPr>
                                      <m:t>,</m:t>
                                    </m:r>
                                    <m:r>
                                      <a:rPr lang="en-US" sz="2000" b="1" i="1">
                                        <a:effectLst/>
                                        <a:latin typeface="Cambria Math"/>
                                        <a:ea typeface="Calibri"/>
                                        <a:cs typeface="Times New Roman"/>
                                      </a:rPr>
                                      <m:t>𝟏𝟒</m:t>
                                    </m:r>
                                    <m:r>
                                      <a:rPr lang="en-US" sz="2000" b="1" i="1">
                                        <a:effectLst/>
                                        <a:latin typeface="Cambria Math"/>
                                        <a:ea typeface="Calibri"/>
                                        <a:cs typeface="Times New Roman"/>
                                      </a:rPr>
                                      <m:t>,</m:t>
                                    </m:r>
                                    <m:r>
                                      <a:rPr lang="en-US" sz="2000" b="1" i="1">
                                        <a:effectLst/>
                                        <a:latin typeface="Cambria Math"/>
                                        <a:ea typeface="Calibri"/>
                                        <a:cs typeface="Times New Roman"/>
                                      </a:rPr>
                                      <m:t>𝟏𝟔</m:t>
                                    </m:r>
                                    <m:r>
                                      <a:rPr lang="en-US" sz="2000" b="1" i="1">
                                        <a:effectLst/>
                                        <a:latin typeface="Cambria Math"/>
                                        <a:ea typeface="Calibri"/>
                                        <a:cs typeface="Times New Roman"/>
                                      </a:rPr>
                                      <m:t>,</m:t>
                                    </m:r>
                                    <m:r>
                                      <a:rPr lang="en-US" sz="2000" b="1" i="1">
                                        <a:effectLst/>
                                        <a:latin typeface="Cambria Math"/>
                                        <a:ea typeface="Calibri"/>
                                        <a:cs typeface="Times New Roman"/>
                                      </a:rPr>
                                      <m:t>𝟏𝟗</m:t>
                                    </m:r>
                                  </m:e>
                                </m:d>
                              </m:oMath>
                            </m:oMathPara>
                          </a14:m>
                          <a:endParaRPr lang="en-US" sz="2000" dirty="0">
                            <a:effectLst/>
                            <a:latin typeface="Calibri"/>
                            <a:ea typeface="Calibri"/>
                            <a:cs typeface="Times New Roman"/>
                          </a:endParaRPr>
                        </a:p>
                      </a:txBody>
                      <a:tcPr marL="68580" marR="68580" marT="0" marB="0">
                        <a:lnL>
                          <a:noFill/>
                        </a:lnL>
                        <a:lnR>
                          <a:noFill/>
                        </a:lnR>
                        <a:lnT>
                          <a:noFill/>
                        </a:lnT>
                        <a:lnB>
                          <a:noFill/>
                        </a:lnB>
                      </a:tcPr>
                    </a:tc>
                    <a:tc hMerge="1">
                      <a:txBody>
                        <a:bodyPr/>
                        <a:lstStyle/>
                        <a:p>
                          <a:pPr marL="0" marR="0">
                            <a:spcBef>
                              <a:spcPts val="0"/>
                            </a:spcBef>
                            <a:spcAft>
                              <a:spcPts val="0"/>
                            </a:spcAft>
                          </a:pPr>
                          <a:endParaRPr lang="en-US" sz="2000" dirty="0">
                            <a:effectLst/>
                            <a:latin typeface="Calibri"/>
                            <a:ea typeface="Calibri"/>
                            <a:cs typeface="Times New Roman"/>
                          </a:endParaRPr>
                        </a:p>
                      </a:txBody>
                      <a:tcPr marL="68580" marR="68580" marT="0" marB="0">
                        <a:lnL>
                          <a:noFill/>
                        </a:lnL>
                        <a:lnR>
                          <a:noFill/>
                        </a:lnR>
                        <a:lnT>
                          <a:noFill/>
                        </a:lnT>
                        <a:lnB>
                          <a:noFill/>
                        </a:lnB>
                      </a:tcPr>
                    </a:tc>
                  </a:tr>
                  <a:tr h="457200">
                    <a:tc>
                      <a:txBody>
                        <a:bodyPr/>
                        <a:lstStyle/>
                        <a:p>
                          <a:pPr marL="0" marR="0" lvl="0" indent="0">
                            <a:spcBef>
                              <a:spcPts val="0"/>
                            </a:spcBef>
                            <a:spcAft>
                              <a:spcPts val="0"/>
                            </a:spcAft>
                            <a:buFont typeface="+mj-lt"/>
                            <a:buNone/>
                          </a:pPr>
                          <a:r>
                            <a:rPr lang="en-US" sz="2000" dirty="0" smtClean="0">
                              <a:effectLst/>
                              <a:latin typeface="Calibri"/>
                              <a:ea typeface="Times New Roman"/>
                              <a:cs typeface="Times New Roman"/>
                            </a:rPr>
                            <a:t>B.</a:t>
                          </a:r>
                          <a:endParaRPr lang="en-US" sz="2000" dirty="0">
                            <a:effectLst/>
                            <a:latin typeface="Calibri"/>
                            <a:ea typeface="Calibri"/>
                            <a:cs typeface="Times New Roman"/>
                          </a:endParaRPr>
                        </a:p>
                      </a:txBody>
                      <a:tcPr marL="68580" marR="68580" marT="0" marB="0">
                        <a:lnL>
                          <a:noFill/>
                        </a:lnL>
                        <a:lnR>
                          <a:noFill/>
                        </a:lnR>
                        <a:lnT>
                          <a:noFill/>
                        </a:lnT>
                        <a:lnB>
                          <a:noFill/>
                        </a:lnB>
                      </a:tcPr>
                    </a:tc>
                    <a:tc>
                      <a:txBody>
                        <a:bodyPr/>
                        <a:lstStyle/>
                        <a:p>
                          <a:pPr marL="0" marR="0">
                            <a:spcBef>
                              <a:spcPts val="0"/>
                            </a:spcBef>
                            <a:spcAft>
                              <a:spcPts val="0"/>
                            </a:spcAft>
                          </a:pPr>
                          <a14:m>
                            <m:oMathPara xmlns:m="http://schemas.openxmlformats.org/officeDocument/2006/math">
                              <m:oMathParaPr>
                                <m:jc m:val="left"/>
                              </m:oMathParaPr>
                              <m:oMath xmlns:m="http://schemas.openxmlformats.org/officeDocument/2006/math">
                                <m:r>
                                  <a:rPr lang="en-US" sz="2000" b="1" i="1">
                                    <a:effectLst/>
                                    <a:latin typeface="Cambria Math"/>
                                    <a:ea typeface="Calibri"/>
                                    <a:cs typeface="Times New Roman"/>
                                  </a:rPr>
                                  <m:t>𝑫</m:t>
                                </m:r>
                                <m:r>
                                  <a:rPr lang="en-US" sz="2000" b="1" i="1">
                                    <a:effectLst/>
                                    <a:latin typeface="Cambria Math"/>
                                    <a:ea typeface="Calibri"/>
                                    <a:cs typeface="Times New Roman"/>
                                  </a:rPr>
                                  <m:t>=</m:t>
                                </m:r>
                                <m:d>
                                  <m:dPr>
                                    <m:begChr m:val="{"/>
                                    <m:endChr m:val="}"/>
                                    <m:ctrlPr>
                                      <a:rPr lang="en-US" sz="2000" b="1" i="1">
                                        <a:effectLst/>
                                        <a:latin typeface="Cambria Math"/>
                                        <a:ea typeface="Calibri"/>
                                        <a:cs typeface="Times New Roman"/>
                                      </a:rPr>
                                    </m:ctrlPr>
                                  </m:dPr>
                                  <m:e>
                                    <m:r>
                                      <a:rPr lang="en-US" sz="2000" b="1" i="1">
                                        <a:effectLst/>
                                        <a:latin typeface="Cambria Math"/>
                                        <a:ea typeface="Calibri"/>
                                        <a:cs typeface="Times New Roman"/>
                                      </a:rPr>
                                      <m:t>𝟏</m:t>
                                    </m:r>
                                    <m:r>
                                      <a:rPr lang="en-US" sz="2000" b="1" i="1">
                                        <a:effectLst/>
                                        <a:latin typeface="Cambria Math"/>
                                        <a:ea typeface="Calibri"/>
                                        <a:cs typeface="Times New Roman"/>
                                      </a:rPr>
                                      <m:t>,</m:t>
                                    </m:r>
                                    <m:r>
                                      <a:rPr lang="en-US" sz="2000" b="1" i="1">
                                        <a:effectLst/>
                                        <a:latin typeface="Cambria Math"/>
                                        <a:ea typeface="Calibri"/>
                                        <a:cs typeface="Times New Roman"/>
                                      </a:rPr>
                                      <m:t>𝟐</m:t>
                                    </m:r>
                                    <m:r>
                                      <a:rPr lang="en-US" sz="2000" b="1" i="1">
                                        <a:effectLst/>
                                        <a:latin typeface="Cambria Math"/>
                                        <a:ea typeface="Calibri"/>
                                        <a:cs typeface="Times New Roman"/>
                                      </a:rPr>
                                      <m:t>,</m:t>
                                    </m:r>
                                    <m:r>
                                      <a:rPr lang="en-US" sz="2000" b="1" i="1">
                                        <a:effectLst/>
                                        <a:latin typeface="Cambria Math"/>
                                        <a:ea typeface="Calibri"/>
                                        <a:cs typeface="Times New Roman"/>
                                      </a:rPr>
                                      <m:t>𝟒</m:t>
                                    </m:r>
                                    <m:r>
                                      <a:rPr lang="en-US" sz="2000" b="1" i="1">
                                        <a:effectLst/>
                                        <a:latin typeface="Cambria Math"/>
                                        <a:ea typeface="Calibri"/>
                                        <a:cs typeface="Times New Roman"/>
                                      </a:rPr>
                                      <m:t>,</m:t>
                                    </m:r>
                                    <m:r>
                                      <a:rPr lang="en-US" sz="2000" b="1" i="1">
                                        <a:effectLst/>
                                        <a:latin typeface="Cambria Math"/>
                                        <a:ea typeface="Calibri"/>
                                        <a:cs typeface="Times New Roman"/>
                                      </a:rPr>
                                      <m:t>𝟖</m:t>
                                    </m:r>
                                    <m:r>
                                      <a:rPr lang="en-US" sz="2000" b="1" i="1">
                                        <a:effectLst/>
                                        <a:latin typeface="Cambria Math"/>
                                        <a:ea typeface="Calibri"/>
                                        <a:cs typeface="Times New Roman"/>
                                      </a:rPr>
                                      <m:t>,</m:t>
                                    </m:r>
                                    <m:r>
                                      <a:rPr lang="en-US" sz="2000" b="1" i="1">
                                        <a:effectLst/>
                                        <a:latin typeface="Cambria Math"/>
                                        <a:ea typeface="Calibri"/>
                                        <a:cs typeface="Times New Roman"/>
                                      </a:rPr>
                                      <m:t>𝟏𝟔</m:t>
                                    </m:r>
                                  </m:e>
                                </m:d>
                              </m:oMath>
                            </m:oMathPara>
                          </a14:m>
                          <a:endParaRPr lang="en-US" sz="2000" dirty="0">
                            <a:effectLst/>
                            <a:latin typeface="Calibri"/>
                            <a:ea typeface="Calibri"/>
                            <a:cs typeface="Times New Roman"/>
                          </a:endParaRPr>
                        </a:p>
                      </a:txBody>
                      <a:tcPr marL="68580" marR="68580" marT="0" marB="0">
                        <a:lnL>
                          <a:noFill/>
                        </a:lnL>
                        <a:lnR>
                          <a:noFill/>
                        </a:lnR>
                        <a:lnT>
                          <a:noFill/>
                        </a:lnT>
                        <a:lnB>
                          <a:noFill/>
                        </a:lnB>
                      </a:tcPr>
                    </a:tc>
                    <a:tc>
                      <a:txBody>
                        <a:bodyPr/>
                        <a:lstStyle/>
                        <a:p>
                          <a:pPr marL="0" marR="0">
                            <a:spcBef>
                              <a:spcPts val="0"/>
                            </a:spcBef>
                            <a:spcAft>
                              <a:spcPts val="0"/>
                            </a:spcAft>
                          </a:pPr>
                          <a14:m>
                            <m:oMathPara xmlns:m="http://schemas.openxmlformats.org/officeDocument/2006/math">
                              <m:oMathParaPr>
                                <m:jc m:val="left"/>
                              </m:oMathParaPr>
                              <m:oMath xmlns:m="http://schemas.openxmlformats.org/officeDocument/2006/math">
                                <m:r>
                                  <a:rPr lang="en-US" sz="2000" b="1" i="1">
                                    <a:effectLst/>
                                    <a:latin typeface="Cambria Math"/>
                                    <a:ea typeface="Calibri"/>
                                    <a:cs typeface="Times New Roman"/>
                                  </a:rPr>
                                  <m:t>𝑬</m:t>
                                </m:r>
                                <m:r>
                                  <a:rPr lang="en-US" sz="2000" b="1" i="1">
                                    <a:effectLst/>
                                    <a:latin typeface="Cambria Math"/>
                                    <a:ea typeface="Calibri"/>
                                    <a:cs typeface="Times New Roman"/>
                                  </a:rPr>
                                  <m:t>=</m:t>
                                </m:r>
                                <m:d>
                                  <m:dPr>
                                    <m:begChr m:val="{"/>
                                    <m:endChr m:val="}"/>
                                    <m:ctrlPr>
                                      <a:rPr lang="en-US" sz="2000" b="1" i="1">
                                        <a:effectLst/>
                                        <a:latin typeface="Cambria Math"/>
                                        <a:ea typeface="Calibri"/>
                                        <a:cs typeface="Times New Roman"/>
                                      </a:rPr>
                                    </m:ctrlPr>
                                  </m:dPr>
                                  <m:e>
                                    <m:r>
                                      <a:rPr lang="en-US" sz="2000" b="1" i="1">
                                        <a:effectLst/>
                                        <a:latin typeface="Cambria Math"/>
                                        <a:ea typeface="Calibri"/>
                                        <a:cs typeface="Times New Roman"/>
                                      </a:rPr>
                                      <m:t>𝟐</m:t>
                                    </m:r>
                                    <m:r>
                                      <a:rPr lang="en-US" sz="2000" b="1" i="1">
                                        <a:effectLst/>
                                        <a:latin typeface="Cambria Math"/>
                                        <a:ea typeface="Calibri"/>
                                        <a:cs typeface="Times New Roman"/>
                                      </a:rPr>
                                      <m:t>,</m:t>
                                    </m:r>
                                    <m:r>
                                      <a:rPr lang="en-US" sz="2000" b="1" i="1">
                                        <a:effectLst/>
                                        <a:latin typeface="Cambria Math"/>
                                        <a:ea typeface="Calibri"/>
                                        <a:cs typeface="Times New Roman"/>
                                      </a:rPr>
                                      <m:t>𝟑</m:t>
                                    </m:r>
                                    <m:r>
                                      <a:rPr lang="en-US" sz="2000" b="1" i="1">
                                        <a:effectLst/>
                                        <a:latin typeface="Cambria Math"/>
                                        <a:ea typeface="Calibri"/>
                                        <a:cs typeface="Times New Roman"/>
                                      </a:rPr>
                                      <m:t>,</m:t>
                                    </m:r>
                                    <m:r>
                                      <a:rPr lang="en-US" sz="2000" b="1" i="1">
                                        <a:effectLst/>
                                        <a:latin typeface="Cambria Math"/>
                                        <a:ea typeface="Calibri"/>
                                        <a:cs typeface="Times New Roman"/>
                                      </a:rPr>
                                      <m:t>𝟓</m:t>
                                    </m:r>
                                    <m:r>
                                      <a:rPr lang="en-US" sz="2000" b="1" i="1">
                                        <a:effectLst/>
                                        <a:latin typeface="Cambria Math"/>
                                        <a:ea typeface="Calibri"/>
                                        <a:cs typeface="Times New Roman"/>
                                      </a:rPr>
                                      <m:t>,</m:t>
                                    </m:r>
                                    <m:r>
                                      <a:rPr lang="en-US" sz="2000" b="1" i="1">
                                        <a:effectLst/>
                                        <a:latin typeface="Cambria Math"/>
                                        <a:ea typeface="Calibri"/>
                                        <a:cs typeface="Times New Roman"/>
                                      </a:rPr>
                                      <m:t>𝟕</m:t>
                                    </m:r>
                                  </m:e>
                                </m:d>
                              </m:oMath>
                            </m:oMathPara>
                          </a14:m>
                          <a:endParaRPr lang="en-US" sz="2000" dirty="0">
                            <a:effectLst/>
                            <a:latin typeface="Calibri"/>
                            <a:ea typeface="Calibri"/>
                            <a:cs typeface="Times New Roman"/>
                          </a:endParaRPr>
                        </a:p>
                      </a:txBody>
                      <a:tcPr marL="68580" marR="68580" marT="0" marB="0">
                        <a:lnL>
                          <a:noFill/>
                        </a:lnL>
                        <a:lnR>
                          <a:noFill/>
                        </a:lnR>
                        <a:lnT>
                          <a:noFill/>
                        </a:lnT>
                        <a:lnB>
                          <a:noFill/>
                        </a:lnB>
                      </a:tcPr>
                    </a:tc>
                  </a:tr>
                  <a:tr h="457200">
                    <a:tc>
                      <a:txBody>
                        <a:bodyPr/>
                        <a:lstStyle/>
                        <a:p>
                          <a:pPr marL="0" marR="0" lvl="0" indent="0">
                            <a:spcBef>
                              <a:spcPts val="0"/>
                            </a:spcBef>
                            <a:spcAft>
                              <a:spcPts val="0"/>
                            </a:spcAft>
                            <a:buFont typeface="+mj-lt"/>
                            <a:buNone/>
                          </a:pPr>
                          <a:endParaRPr lang="en-US" sz="2000" dirty="0">
                            <a:effectLst/>
                            <a:latin typeface="Calibri"/>
                            <a:ea typeface="Calibri"/>
                            <a:cs typeface="Times New Roman"/>
                          </a:endParaRPr>
                        </a:p>
                      </a:txBody>
                      <a:tcPr marL="68580" marR="68580" marT="0" marB="0">
                        <a:lnL>
                          <a:noFill/>
                        </a:lnL>
                        <a:lnR>
                          <a:noFill/>
                        </a:lnR>
                        <a:lnT>
                          <a:noFill/>
                        </a:lnT>
                        <a:lnB>
                          <a:noFill/>
                        </a:lnB>
                      </a:tcPr>
                    </a:tc>
                    <a:tc gridSpan="2">
                      <a:txBody>
                        <a:bodyPr/>
                        <a:lstStyle/>
                        <a:p>
                          <a:pPr marL="0" marR="0">
                            <a:spcBef>
                              <a:spcPts val="0"/>
                            </a:spcBef>
                            <a:spcAft>
                              <a:spcPts val="0"/>
                            </a:spcAft>
                          </a:pPr>
                          <a14:m>
                            <m:oMathPara xmlns:m="http://schemas.openxmlformats.org/officeDocument/2006/math">
                              <m:oMathParaPr>
                                <m:jc m:val="center"/>
                              </m:oMathParaPr>
                              <m:oMath xmlns:m="http://schemas.openxmlformats.org/officeDocument/2006/math">
                                <m:r>
                                  <a:rPr lang="en-US" sz="2000" b="1" i="1">
                                    <a:effectLst/>
                                    <a:latin typeface="Cambria Math"/>
                                    <a:ea typeface="Calibri"/>
                                    <a:cs typeface="Times New Roman"/>
                                  </a:rPr>
                                  <m:t>𝑫</m:t>
                                </m:r>
                                <m:r>
                                  <a:rPr lang="en-US" sz="2000" b="1" i="1">
                                    <a:effectLst/>
                                    <a:latin typeface="Cambria Math"/>
                                    <a:ea typeface="Calibri"/>
                                    <a:cs typeface="Times New Roman"/>
                                  </a:rPr>
                                  <m:t>∪</m:t>
                                </m:r>
                                <m:r>
                                  <a:rPr lang="en-US" sz="2000" b="1" i="1">
                                    <a:effectLst/>
                                    <a:latin typeface="Cambria Math"/>
                                    <a:ea typeface="Calibri"/>
                                    <a:cs typeface="Times New Roman"/>
                                  </a:rPr>
                                  <m:t>𝑬</m:t>
                                </m:r>
                                <m:r>
                                  <a:rPr lang="en-US" sz="2000" b="1" i="1">
                                    <a:effectLst/>
                                    <a:latin typeface="Cambria Math"/>
                                    <a:ea typeface="Calibri"/>
                                    <a:cs typeface="Times New Roman"/>
                                  </a:rPr>
                                  <m:t>=</m:t>
                                </m:r>
                                <m:d>
                                  <m:dPr>
                                    <m:begChr m:val="{"/>
                                    <m:endChr m:val="}"/>
                                    <m:ctrlPr>
                                      <a:rPr lang="en-US" sz="2000" b="1" i="1">
                                        <a:effectLst/>
                                        <a:latin typeface="Cambria Math"/>
                                        <a:ea typeface="Calibri"/>
                                        <a:cs typeface="Times New Roman"/>
                                      </a:rPr>
                                    </m:ctrlPr>
                                  </m:dPr>
                                  <m:e>
                                    <m:r>
                                      <a:rPr lang="en-US" sz="2000" b="1" i="1">
                                        <a:effectLst/>
                                        <a:latin typeface="Cambria Math"/>
                                        <a:ea typeface="Calibri"/>
                                        <a:cs typeface="Times New Roman"/>
                                      </a:rPr>
                                      <m:t>𝟏</m:t>
                                    </m:r>
                                    <m:r>
                                      <a:rPr lang="en-US" sz="2000" b="1" i="1">
                                        <a:effectLst/>
                                        <a:latin typeface="Cambria Math"/>
                                        <a:ea typeface="Calibri"/>
                                        <a:cs typeface="Times New Roman"/>
                                      </a:rPr>
                                      <m:t>,</m:t>
                                    </m:r>
                                    <m:r>
                                      <a:rPr lang="en-US" sz="2000" b="1" i="1">
                                        <a:effectLst/>
                                        <a:latin typeface="Cambria Math"/>
                                        <a:ea typeface="Calibri"/>
                                        <a:cs typeface="Times New Roman"/>
                                      </a:rPr>
                                      <m:t>𝟐</m:t>
                                    </m:r>
                                    <m:r>
                                      <a:rPr lang="en-US" sz="2000" b="1" i="1">
                                        <a:effectLst/>
                                        <a:latin typeface="Cambria Math"/>
                                        <a:ea typeface="Calibri"/>
                                        <a:cs typeface="Times New Roman"/>
                                      </a:rPr>
                                      <m:t>,</m:t>
                                    </m:r>
                                    <m:r>
                                      <a:rPr lang="en-US" sz="2000" b="1" i="1">
                                        <a:effectLst/>
                                        <a:latin typeface="Cambria Math"/>
                                        <a:ea typeface="Calibri"/>
                                        <a:cs typeface="Times New Roman"/>
                                      </a:rPr>
                                      <m:t>𝟑</m:t>
                                    </m:r>
                                    <m:r>
                                      <a:rPr lang="en-US" sz="2000" b="1" i="1">
                                        <a:effectLst/>
                                        <a:latin typeface="Cambria Math"/>
                                        <a:ea typeface="Calibri"/>
                                        <a:cs typeface="Times New Roman"/>
                                      </a:rPr>
                                      <m:t>,</m:t>
                                    </m:r>
                                    <m:r>
                                      <a:rPr lang="en-US" sz="2000" b="1" i="1">
                                        <a:effectLst/>
                                        <a:latin typeface="Cambria Math"/>
                                        <a:ea typeface="Calibri"/>
                                        <a:cs typeface="Times New Roman"/>
                                      </a:rPr>
                                      <m:t>𝟒</m:t>
                                    </m:r>
                                    <m:r>
                                      <a:rPr lang="en-US" sz="2000" b="1" i="1">
                                        <a:effectLst/>
                                        <a:latin typeface="Cambria Math"/>
                                        <a:ea typeface="Calibri"/>
                                        <a:cs typeface="Times New Roman"/>
                                      </a:rPr>
                                      <m:t>,</m:t>
                                    </m:r>
                                    <m:r>
                                      <a:rPr lang="en-US" sz="2000" b="1" i="1">
                                        <a:effectLst/>
                                        <a:latin typeface="Cambria Math"/>
                                        <a:ea typeface="Calibri"/>
                                        <a:cs typeface="Times New Roman"/>
                                      </a:rPr>
                                      <m:t>𝟓</m:t>
                                    </m:r>
                                    <m:r>
                                      <a:rPr lang="en-US" sz="2000" b="1" i="1">
                                        <a:effectLst/>
                                        <a:latin typeface="Cambria Math"/>
                                        <a:ea typeface="Calibri"/>
                                        <a:cs typeface="Times New Roman"/>
                                      </a:rPr>
                                      <m:t>,</m:t>
                                    </m:r>
                                    <m:r>
                                      <a:rPr lang="en-US" sz="2000" b="1" i="1">
                                        <a:effectLst/>
                                        <a:latin typeface="Cambria Math"/>
                                        <a:ea typeface="Calibri"/>
                                        <a:cs typeface="Times New Roman"/>
                                      </a:rPr>
                                      <m:t>𝟕</m:t>
                                    </m:r>
                                    <m:r>
                                      <a:rPr lang="en-US" sz="2000" b="1" i="1">
                                        <a:effectLst/>
                                        <a:latin typeface="Cambria Math"/>
                                        <a:ea typeface="Calibri"/>
                                        <a:cs typeface="Times New Roman"/>
                                      </a:rPr>
                                      <m:t>,</m:t>
                                    </m:r>
                                    <m:r>
                                      <a:rPr lang="en-US" sz="2000" b="1" i="1">
                                        <a:effectLst/>
                                        <a:latin typeface="Cambria Math"/>
                                        <a:ea typeface="Calibri"/>
                                        <a:cs typeface="Times New Roman"/>
                                      </a:rPr>
                                      <m:t>𝟖</m:t>
                                    </m:r>
                                    <m:r>
                                      <a:rPr lang="en-US" sz="2000" b="1" i="1">
                                        <a:effectLst/>
                                        <a:latin typeface="Cambria Math"/>
                                        <a:ea typeface="Calibri"/>
                                        <a:cs typeface="Times New Roman"/>
                                      </a:rPr>
                                      <m:t>,</m:t>
                                    </m:r>
                                    <m:r>
                                      <a:rPr lang="en-US" sz="2000" b="1" i="1">
                                        <a:effectLst/>
                                        <a:latin typeface="Cambria Math"/>
                                        <a:ea typeface="Calibri"/>
                                        <a:cs typeface="Times New Roman"/>
                                      </a:rPr>
                                      <m:t>𝟏𝟔</m:t>
                                    </m:r>
                                  </m:e>
                                </m:d>
                              </m:oMath>
                            </m:oMathPara>
                          </a14:m>
                          <a:endParaRPr lang="en-US" sz="2000" dirty="0">
                            <a:effectLst/>
                            <a:latin typeface="Calibri"/>
                            <a:ea typeface="Calibri"/>
                            <a:cs typeface="Times New Roman"/>
                          </a:endParaRPr>
                        </a:p>
                      </a:txBody>
                      <a:tcPr marL="68580" marR="68580" marT="0" marB="0">
                        <a:lnL>
                          <a:noFill/>
                        </a:lnL>
                        <a:lnR>
                          <a:noFill/>
                        </a:lnR>
                        <a:lnT>
                          <a:noFill/>
                        </a:lnT>
                        <a:lnB>
                          <a:noFill/>
                        </a:lnB>
                      </a:tcPr>
                    </a:tc>
                    <a:tc hMerge="1">
                      <a:txBody>
                        <a:bodyPr/>
                        <a:lstStyle/>
                        <a:p>
                          <a:pPr marL="0" marR="0">
                            <a:spcBef>
                              <a:spcPts val="0"/>
                            </a:spcBef>
                            <a:spcAft>
                              <a:spcPts val="0"/>
                            </a:spcAft>
                          </a:pPr>
                          <a:endParaRPr lang="en-US" sz="2000" dirty="0">
                            <a:effectLst/>
                            <a:latin typeface="Calibri"/>
                            <a:ea typeface="Calibri"/>
                            <a:cs typeface="Times New Roman"/>
                          </a:endParaRPr>
                        </a:p>
                      </a:txBody>
                      <a:tcPr marL="68580" marR="68580" marT="0" marB="0">
                        <a:lnL>
                          <a:noFill/>
                        </a:lnL>
                        <a:lnR>
                          <a:noFill/>
                        </a:lnR>
                        <a:lnT>
                          <a:noFill/>
                        </a:lnT>
                        <a:lnB>
                          <a:noFill/>
                        </a:lnB>
                      </a:tcPr>
                    </a:tc>
                  </a:tr>
                  <a:tr h="457200">
                    <a:tc>
                      <a:txBody>
                        <a:bodyPr/>
                        <a:lstStyle/>
                        <a:p>
                          <a:pPr marL="0" marR="0" lvl="0" indent="0">
                            <a:spcBef>
                              <a:spcPts val="0"/>
                            </a:spcBef>
                            <a:spcAft>
                              <a:spcPts val="0"/>
                            </a:spcAft>
                            <a:buFont typeface="+mj-lt"/>
                            <a:buNone/>
                          </a:pPr>
                          <a:r>
                            <a:rPr lang="en-US" sz="2000" dirty="0" smtClean="0">
                              <a:effectLst/>
                              <a:latin typeface="Calibri"/>
                              <a:ea typeface="Times New Roman"/>
                              <a:cs typeface="Times New Roman"/>
                            </a:rPr>
                            <a:t>C.</a:t>
                          </a:r>
                          <a:endParaRPr lang="en-US" sz="2000" dirty="0">
                            <a:effectLst/>
                            <a:latin typeface="Calibri"/>
                            <a:ea typeface="Calibri"/>
                            <a:cs typeface="Times New Roman"/>
                          </a:endParaRPr>
                        </a:p>
                      </a:txBody>
                      <a:tcPr marL="68580" marR="68580" marT="0" marB="0">
                        <a:lnL>
                          <a:noFill/>
                        </a:lnL>
                        <a:lnR>
                          <a:noFill/>
                        </a:lnR>
                        <a:lnT>
                          <a:noFill/>
                        </a:lnT>
                        <a:lnB>
                          <a:noFill/>
                        </a:lnB>
                      </a:tcPr>
                    </a:tc>
                    <a:tc>
                      <a:txBody>
                        <a:bodyPr/>
                        <a:lstStyle/>
                        <a:p>
                          <a:pPr marL="0" marR="0">
                            <a:spcBef>
                              <a:spcPts val="0"/>
                            </a:spcBef>
                            <a:spcAft>
                              <a:spcPts val="0"/>
                            </a:spcAft>
                          </a:pPr>
                          <a14:m>
                            <m:oMathPara xmlns:m="http://schemas.openxmlformats.org/officeDocument/2006/math">
                              <m:oMathParaPr>
                                <m:jc m:val="left"/>
                              </m:oMathParaPr>
                              <m:oMath xmlns:m="http://schemas.openxmlformats.org/officeDocument/2006/math">
                                <m:r>
                                  <a:rPr lang="en-US" sz="2000" b="1" i="1">
                                    <a:effectLst/>
                                    <a:latin typeface="Cambria Math"/>
                                    <a:ea typeface="Calibri"/>
                                    <a:cs typeface="Times New Roman"/>
                                  </a:rPr>
                                  <m:t>𝑱</m:t>
                                </m:r>
                                <m:r>
                                  <a:rPr lang="en-US" sz="2000" b="1" i="1">
                                    <a:effectLst/>
                                    <a:latin typeface="Cambria Math"/>
                                    <a:ea typeface="Calibri"/>
                                    <a:cs typeface="Times New Roman"/>
                                  </a:rPr>
                                  <m:t>=</m:t>
                                </m:r>
                                <m:d>
                                  <m:dPr>
                                    <m:begChr m:val="{"/>
                                    <m:endChr m:val="}"/>
                                    <m:ctrlPr>
                                      <a:rPr lang="en-US" sz="2000" b="1" i="1">
                                        <a:effectLst/>
                                        <a:latin typeface="Cambria Math"/>
                                        <a:ea typeface="Calibri"/>
                                        <a:cs typeface="Times New Roman"/>
                                      </a:rPr>
                                    </m:ctrlPr>
                                  </m:dPr>
                                  <m:e>
                                    <m:r>
                                      <a:rPr lang="en-US" sz="2000" b="1" i="1">
                                        <a:effectLst/>
                                        <a:latin typeface="Cambria Math"/>
                                        <a:ea typeface="Calibri"/>
                                        <a:cs typeface="Times New Roman"/>
                                      </a:rPr>
                                      <m:t>𝟕</m:t>
                                    </m:r>
                                    <m:r>
                                      <a:rPr lang="en-US" sz="2000" b="1" i="1">
                                        <a:effectLst/>
                                        <a:latin typeface="Cambria Math"/>
                                        <a:ea typeface="Calibri"/>
                                        <a:cs typeface="Times New Roman"/>
                                      </a:rPr>
                                      <m:t>,</m:t>
                                    </m:r>
                                    <m:r>
                                      <a:rPr lang="en-US" sz="2000" b="1" i="1">
                                        <a:effectLst/>
                                        <a:latin typeface="Cambria Math"/>
                                        <a:ea typeface="Calibri"/>
                                        <a:cs typeface="Times New Roman"/>
                                      </a:rPr>
                                      <m:t>𝟏𝟑</m:t>
                                    </m:r>
                                    <m:r>
                                      <a:rPr lang="en-US" sz="2000" b="1" i="1">
                                        <a:effectLst/>
                                        <a:latin typeface="Cambria Math"/>
                                        <a:ea typeface="Calibri"/>
                                        <a:cs typeface="Times New Roman"/>
                                      </a:rPr>
                                      <m:t>,</m:t>
                                    </m:r>
                                    <m:r>
                                      <a:rPr lang="en-US" sz="2000" b="1" i="1">
                                        <a:effectLst/>
                                        <a:latin typeface="Cambria Math"/>
                                        <a:ea typeface="Calibri"/>
                                        <a:cs typeface="Times New Roman"/>
                                      </a:rPr>
                                      <m:t>𝟏𝟓</m:t>
                                    </m:r>
                                    <m:r>
                                      <a:rPr lang="en-US" sz="2000" b="1" i="1">
                                        <a:effectLst/>
                                        <a:latin typeface="Cambria Math"/>
                                        <a:ea typeface="Calibri"/>
                                        <a:cs typeface="Times New Roman"/>
                                      </a:rPr>
                                      <m:t>,</m:t>
                                    </m:r>
                                    <m:r>
                                      <a:rPr lang="en-US" sz="2000" b="1" i="1">
                                        <a:effectLst/>
                                        <a:latin typeface="Cambria Math"/>
                                        <a:ea typeface="Calibri"/>
                                        <a:cs typeface="Times New Roman"/>
                                      </a:rPr>
                                      <m:t>𝟏𝟕</m:t>
                                    </m:r>
                                  </m:e>
                                </m:d>
                              </m:oMath>
                            </m:oMathPara>
                          </a14:m>
                          <a:endParaRPr lang="en-US" sz="2000" dirty="0">
                            <a:effectLst/>
                            <a:latin typeface="Calibri"/>
                            <a:ea typeface="Calibri"/>
                            <a:cs typeface="Times New Roman"/>
                          </a:endParaRPr>
                        </a:p>
                      </a:txBody>
                      <a:tcPr marL="68580" marR="68580" marT="0" marB="0">
                        <a:lnL>
                          <a:noFill/>
                        </a:lnL>
                        <a:lnR>
                          <a:noFill/>
                        </a:lnR>
                        <a:lnT>
                          <a:noFill/>
                        </a:lnT>
                        <a:lnB>
                          <a:noFill/>
                        </a:lnB>
                      </a:tcPr>
                    </a:tc>
                    <a:tc>
                      <a:txBody>
                        <a:bodyPr/>
                        <a:lstStyle/>
                        <a:p>
                          <a:pPr marL="0" marR="0">
                            <a:spcBef>
                              <a:spcPts val="0"/>
                            </a:spcBef>
                            <a:spcAft>
                              <a:spcPts val="0"/>
                            </a:spcAft>
                          </a:pPr>
                          <a14:m>
                            <m:oMathPara xmlns:m="http://schemas.openxmlformats.org/officeDocument/2006/math">
                              <m:oMathParaPr>
                                <m:jc m:val="left"/>
                              </m:oMathParaPr>
                              <m:oMath xmlns:m="http://schemas.openxmlformats.org/officeDocument/2006/math">
                                <m:r>
                                  <a:rPr lang="en-US" sz="2000" b="1" i="1">
                                    <a:effectLst/>
                                    <a:latin typeface="Cambria Math"/>
                                    <a:ea typeface="Calibri"/>
                                    <a:cs typeface="Times New Roman"/>
                                  </a:rPr>
                                  <m:t>𝑲</m:t>
                                </m:r>
                                <m:r>
                                  <a:rPr lang="en-US" sz="2000" b="1" i="1">
                                    <a:effectLst/>
                                    <a:latin typeface="Cambria Math"/>
                                    <a:ea typeface="Calibri"/>
                                    <a:cs typeface="Times New Roman"/>
                                  </a:rPr>
                                  <m:t>=</m:t>
                                </m:r>
                                <m:d>
                                  <m:dPr>
                                    <m:begChr m:val="{"/>
                                    <m:endChr m:val="}"/>
                                    <m:ctrlPr>
                                      <a:rPr lang="en-US" sz="2000" b="1" i="1">
                                        <a:effectLst/>
                                        <a:latin typeface="Cambria Math"/>
                                        <a:ea typeface="Calibri"/>
                                        <a:cs typeface="Times New Roman"/>
                                      </a:rPr>
                                    </m:ctrlPr>
                                  </m:dPr>
                                  <m:e>
                                    <m:r>
                                      <a:rPr lang="en-US" sz="2000" b="1" i="1">
                                        <a:effectLst/>
                                        <a:latin typeface="Cambria Math"/>
                                        <a:ea typeface="Calibri"/>
                                        <a:cs typeface="Times New Roman"/>
                                      </a:rPr>
                                      <m:t>𝟏𝟑</m:t>
                                    </m:r>
                                    <m:r>
                                      <a:rPr lang="en-US" sz="2000" b="1" i="1">
                                        <a:effectLst/>
                                        <a:latin typeface="Cambria Math"/>
                                        <a:ea typeface="Calibri"/>
                                        <a:cs typeface="Times New Roman"/>
                                      </a:rPr>
                                      <m:t>,</m:t>
                                    </m:r>
                                    <m:r>
                                      <a:rPr lang="en-US" sz="2000" b="1" i="1">
                                        <a:effectLst/>
                                        <a:latin typeface="Cambria Math"/>
                                        <a:ea typeface="Calibri"/>
                                        <a:cs typeface="Times New Roman"/>
                                      </a:rPr>
                                      <m:t>𝟏𝟓</m:t>
                                    </m:r>
                                    <m:r>
                                      <a:rPr lang="en-US" sz="2000" b="1" i="1">
                                        <a:effectLst/>
                                        <a:latin typeface="Cambria Math"/>
                                        <a:ea typeface="Calibri"/>
                                        <a:cs typeface="Times New Roman"/>
                                      </a:rPr>
                                      <m:t>,</m:t>
                                    </m:r>
                                    <m:r>
                                      <a:rPr lang="en-US" sz="2000" b="1" i="1">
                                        <a:effectLst/>
                                        <a:latin typeface="Cambria Math"/>
                                        <a:ea typeface="Calibri"/>
                                        <a:cs typeface="Times New Roman"/>
                                      </a:rPr>
                                      <m:t>𝟏𝟕</m:t>
                                    </m:r>
                                    <m:r>
                                      <a:rPr lang="en-US" sz="2000" b="1" i="1">
                                        <a:effectLst/>
                                        <a:latin typeface="Cambria Math"/>
                                        <a:ea typeface="Calibri"/>
                                        <a:cs typeface="Times New Roman"/>
                                      </a:rPr>
                                      <m:t>,</m:t>
                                    </m:r>
                                    <m:r>
                                      <a:rPr lang="en-US" sz="2000" b="1" i="1">
                                        <a:effectLst/>
                                        <a:latin typeface="Cambria Math"/>
                                        <a:ea typeface="Calibri"/>
                                        <a:cs typeface="Times New Roman"/>
                                      </a:rPr>
                                      <m:t>𝟏𝟗</m:t>
                                    </m:r>
                                  </m:e>
                                </m:d>
                              </m:oMath>
                            </m:oMathPara>
                          </a14:m>
                          <a:endParaRPr lang="en-US" sz="2000" dirty="0">
                            <a:effectLst/>
                            <a:latin typeface="Calibri"/>
                            <a:ea typeface="Calibri"/>
                            <a:cs typeface="Times New Roman"/>
                          </a:endParaRPr>
                        </a:p>
                      </a:txBody>
                      <a:tcPr marL="68580" marR="68580" marT="0" marB="0">
                        <a:lnL>
                          <a:noFill/>
                        </a:lnL>
                        <a:lnR>
                          <a:noFill/>
                        </a:lnR>
                        <a:lnT>
                          <a:noFill/>
                        </a:lnT>
                        <a:lnB>
                          <a:noFill/>
                        </a:lnB>
                      </a:tcPr>
                    </a:tc>
                  </a:tr>
                  <a:tr h="457200">
                    <a:tc>
                      <a:txBody>
                        <a:bodyPr/>
                        <a:lstStyle/>
                        <a:p>
                          <a:pPr marL="0" marR="0" lvl="0" indent="0">
                            <a:spcBef>
                              <a:spcPts val="0"/>
                            </a:spcBef>
                            <a:spcAft>
                              <a:spcPts val="0"/>
                            </a:spcAft>
                            <a:buFont typeface="+mj-lt"/>
                            <a:buNone/>
                          </a:pPr>
                          <a:endParaRPr lang="en-US" sz="2000" dirty="0">
                            <a:effectLst/>
                            <a:latin typeface="Calibri"/>
                            <a:ea typeface="Calibri"/>
                            <a:cs typeface="Times New Roman"/>
                          </a:endParaRPr>
                        </a:p>
                      </a:txBody>
                      <a:tcPr marL="68580" marR="68580" marT="0" marB="0">
                        <a:lnL>
                          <a:noFill/>
                        </a:lnL>
                        <a:lnR>
                          <a:noFill/>
                        </a:lnR>
                        <a:lnT>
                          <a:noFill/>
                        </a:lnT>
                        <a:lnB>
                          <a:noFill/>
                        </a:lnB>
                      </a:tcPr>
                    </a:tc>
                    <a:tc gridSpan="2">
                      <a:txBody>
                        <a:bodyPr/>
                        <a:lstStyle/>
                        <a:p>
                          <a:pPr marL="0" marR="0">
                            <a:spcBef>
                              <a:spcPts val="0"/>
                            </a:spcBef>
                            <a:spcAft>
                              <a:spcPts val="0"/>
                            </a:spcAft>
                          </a:pPr>
                          <a14:m>
                            <m:oMathPara xmlns:m="http://schemas.openxmlformats.org/officeDocument/2006/math">
                              <m:oMathParaPr>
                                <m:jc m:val="center"/>
                              </m:oMathParaPr>
                              <m:oMath xmlns:m="http://schemas.openxmlformats.org/officeDocument/2006/math">
                                <m:r>
                                  <a:rPr lang="en-US" sz="2000" b="1" i="1">
                                    <a:effectLst/>
                                    <a:latin typeface="Cambria Math"/>
                                    <a:ea typeface="Calibri"/>
                                    <a:cs typeface="Times New Roman"/>
                                  </a:rPr>
                                  <m:t>𝑱</m:t>
                                </m:r>
                                <m:r>
                                  <a:rPr lang="en-US" sz="2000" b="1" i="1">
                                    <a:effectLst/>
                                    <a:latin typeface="Cambria Math"/>
                                    <a:ea typeface="Calibri"/>
                                    <a:cs typeface="Times New Roman"/>
                                  </a:rPr>
                                  <m:t>∪</m:t>
                                </m:r>
                                <m:r>
                                  <a:rPr lang="en-US" sz="2000" b="1" i="1">
                                    <a:effectLst/>
                                    <a:latin typeface="Cambria Math"/>
                                    <a:ea typeface="Calibri"/>
                                    <a:cs typeface="Times New Roman"/>
                                  </a:rPr>
                                  <m:t>𝑲</m:t>
                                </m:r>
                                <m:r>
                                  <a:rPr lang="en-US" sz="2000" b="1" i="1">
                                    <a:effectLst/>
                                    <a:latin typeface="Cambria Math"/>
                                    <a:ea typeface="Calibri"/>
                                    <a:cs typeface="Times New Roman"/>
                                  </a:rPr>
                                  <m:t>=</m:t>
                                </m:r>
                                <m:d>
                                  <m:dPr>
                                    <m:begChr m:val="{"/>
                                    <m:endChr m:val="}"/>
                                    <m:ctrlPr>
                                      <a:rPr lang="en-US" sz="2000" b="1" i="1">
                                        <a:effectLst/>
                                        <a:latin typeface="Cambria Math"/>
                                        <a:ea typeface="Calibri"/>
                                        <a:cs typeface="Times New Roman"/>
                                      </a:rPr>
                                    </m:ctrlPr>
                                  </m:dPr>
                                  <m:e>
                                    <m:r>
                                      <a:rPr lang="en-US" sz="2000" b="1" i="1">
                                        <a:effectLst/>
                                        <a:latin typeface="Cambria Math"/>
                                        <a:ea typeface="Calibri"/>
                                        <a:cs typeface="Times New Roman"/>
                                      </a:rPr>
                                      <m:t>𝟕</m:t>
                                    </m:r>
                                    <m:r>
                                      <a:rPr lang="en-US" sz="2000" b="1" i="1">
                                        <a:effectLst/>
                                        <a:latin typeface="Cambria Math"/>
                                        <a:ea typeface="Calibri"/>
                                        <a:cs typeface="Times New Roman"/>
                                      </a:rPr>
                                      <m:t>,</m:t>
                                    </m:r>
                                    <m:r>
                                      <a:rPr lang="en-US" sz="2000" b="1" i="1">
                                        <a:effectLst/>
                                        <a:latin typeface="Cambria Math"/>
                                        <a:ea typeface="Calibri"/>
                                        <a:cs typeface="Times New Roman"/>
                                      </a:rPr>
                                      <m:t>𝟏𝟑</m:t>
                                    </m:r>
                                    <m:r>
                                      <a:rPr lang="en-US" sz="2000" b="1" i="1">
                                        <a:effectLst/>
                                        <a:latin typeface="Cambria Math"/>
                                        <a:ea typeface="Calibri"/>
                                        <a:cs typeface="Times New Roman"/>
                                      </a:rPr>
                                      <m:t>,</m:t>
                                    </m:r>
                                    <m:r>
                                      <a:rPr lang="en-US" sz="2000" b="1" i="1">
                                        <a:effectLst/>
                                        <a:latin typeface="Cambria Math"/>
                                        <a:ea typeface="Calibri"/>
                                        <a:cs typeface="Times New Roman"/>
                                      </a:rPr>
                                      <m:t>𝟏𝟓</m:t>
                                    </m:r>
                                    <m:r>
                                      <a:rPr lang="en-US" sz="2000" b="1" i="1">
                                        <a:effectLst/>
                                        <a:latin typeface="Cambria Math"/>
                                        <a:ea typeface="Calibri"/>
                                        <a:cs typeface="Times New Roman"/>
                                      </a:rPr>
                                      <m:t>,</m:t>
                                    </m:r>
                                    <m:r>
                                      <a:rPr lang="en-US" sz="2000" b="1" i="1">
                                        <a:effectLst/>
                                        <a:latin typeface="Cambria Math"/>
                                        <a:ea typeface="Calibri"/>
                                        <a:cs typeface="Times New Roman"/>
                                      </a:rPr>
                                      <m:t>𝟏𝟕</m:t>
                                    </m:r>
                                    <m:r>
                                      <a:rPr lang="en-US" sz="2000" b="1" i="1">
                                        <a:effectLst/>
                                        <a:latin typeface="Cambria Math"/>
                                        <a:ea typeface="Calibri"/>
                                        <a:cs typeface="Times New Roman"/>
                                      </a:rPr>
                                      <m:t>,</m:t>
                                    </m:r>
                                    <m:r>
                                      <a:rPr lang="en-US" sz="2000" b="1" i="1">
                                        <a:effectLst/>
                                        <a:latin typeface="Cambria Math"/>
                                        <a:ea typeface="Calibri"/>
                                        <a:cs typeface="Times New Roman"/>
                                      </a:rPr>
                                      <m:t>𝟏𝟗</m:t>
                                    </m:r>
                                  </m:e>
                                </m:d>
                              </m:oMath>
                            </m:oMathPara>
                          </a14:m>
                          <a:endParaRPr lang="en-US" sz="2000" dirty="0">
                            <a:effectLst/>
                            <a:latin typeface="Calibri"/>
                            <a:ea typeface="Calibri"/>
                            <a:cs typeface="Times New Roman"/>
                          </a:endParaRPr>
                        </a:p>
                      </a:txBody>
                      <a:tcPr marL="68580" marR="68580" marT="0" marB="0">
                        <a:lnL>
                          <a:noFill/>
                        </a:lnL>
                        <a:lnR>
                          <a:noFill/>
                        </a:lnR>
                        <a:lnT>
                          <a:noFill/>
                        </a:lnT>
                        <a:lnB>
                          <a:noFill/>
                        </a:lnB>
                      </a:tcPr>
                    </a:tc>
                    <a:tc hMerge="1">
                      <a:txBody>
                        <a:bodyPr/>
                        <a:lstStyle/>
                        <a:p>
                          <a:pPr marL="0" marR="0">
                            <a:spcBef>
                              <a:spcPts val="0"/>
                            </a:spcBef>
                            <a:spcAft>
                              <a:spcPts val="0"/>
                            </a:spcAft>
                          </a:pPr>
                          <a:endParaRPr lang="en-US" sz="2000" dirty="0">
                            <a:effectLst/>
                            <a:latin typeface="Calibri"/>
                            <a:ea typeface="Calibri"/>
                            <a:cs typeface="Times New Roman"/>
                          </a:endParaRPr>
                        </a:p>
                      </a:txBody>
                      <a:tcPr marL="68580" marR="68580" marT="0" marB="0">
                        <a:lnL>
                          <a:noFill/>
                        </a:lnL>
                        <a:lnR>
                          <a:noFill/>
                        </a:lnR>
                        <a:lnT>
                          <a:noFill/>
                        </a:lnT>
                        <a:lnB>
                          <a:noFill/>
                        </a:lnB>
                      </a:tcPr>
                    </a:tc>
                  </a:tr>
                  <a:tr h="457200">
                    <a:tc>
                      <a:txBody>
                        <a:bodyPr/>
                        <a:lstStyle/>
                        <a:p>
                          <a:pPr marL="0" marR="0" lvl="0" indent="0">
                            <a:spcBef>
                              <a:spcPts val="0"/>
                            </a:spcBef>
                            <a:spcAft>
                              <a:spcPts val="0"/>
                            </a:spcAft>
                            <a:buFont typeface="+mj-lt"/>
                            <a:buNone/>
                          </a:pPr>
                          <a:r>
                            <a:rPr lang="en-US" sz="2000" dirty="0" smtClean="0">
                              <a:effectLst/>
                              <a:latin typeface="Calibri"/>
                              <a:ea typeface="Times New Roman"/>
                              <a:cs typeface="Times New Roman"/>
                            </a:rPr>
                            <a:t>D.</a:t>
                          </a:r>
                          <a:endParaRPr lang="en-US" sz="2000" dirty="0">
                            <a:effectLst/>
                            <a:latin typeface="Calibri"/>
                            <a:ea typeface="Calibri"/>
                            <a:cs typeface="Times New Roman"/>
                          </a:endParaRPr>
                        </a:p>
                      </a:txBody>
                      <a:tcPr marL="68580" marR="68580" marT="0" marB="0">
                        <a:lnL>
                          <a:noFill/>
                        </a:lnL>
                        <a:lnR>
                          <a:noFill/>
                        </a:lnR>
                        <a:lnT>
                          <a:noFill/>
                        </a:lnT>
                        <a:lnB>
                          <a:noFill/>
                        </a:lnB>
                      </a:tcPr>
                    </a:tc>
                    <a:tc>
                      <a:txBody>
                        <a:bodyPr/>
                        <a:lstStyle/>
                        <a:p>
                          <a:pPr marL="0" marR="0">
                            <a:spcBef>
                              <a:spcPts val="0"/>
                            </a:spcBef>
                            <a:spcAft>
                              <a:spcPts val="0"/>
                            </a:spcAft>
                          </a:pPr>
                          <a14:m>
                            <m:oMathPara xmlns:m="http://schemas.openxmlformats.org/officeDocument/2006/math">
                              <m:oMathParaPr>
                                <m:jc m:val="left"/>
                              </m:oMathParaPr>
                              <m:oMath xmlns:m="http://schemas.openxmlformats.org/officeDocument/2006/math">
                                <m:r>
                                  <a:rPr lang="en-US" sz="2000" b="1" i="1">
                                    <a:effectLst/>
                                    <a:latin typeface="Cambria Math"/>
                                    <a:ea typeface="Calibri"/>
                                    <a:cs typeface="Times New Roman"/>
                                  </a:rPr>
                                  <m:t>𝑿</m:t>
                                </m:r>
                                <m:r>
                                  <a:rPr lang="en-US" sz="2000" b="1" i="1">
                                    <a:effectLst/>
                                    <a:latin typeface="Cambria Math"/>
                                    <a:ea typeface="Calibri"/>
                                    <a:cs typeface="Times New Roman"/>
                                  </a:rPr>
                                  <m:t>=</m:t>
                                </m:r>
                                <m:d>
                                  <m:dPr>
                                    <m:begChr m:val="{"/>
                                    <m:endChr m:val="}"/>
                                    <m:ctrlPr>
                                      <a:rPr lang="en-US" sz="2000" b="1" i="1">
                                        <a:effectLst/>
                                        <a:latin typeface="Cambria Math"/>
                                        <a:ea typeface="Calibri"/>
                                        <a:cs typeface="Times New Roman"/>
                                      </a:rPr>
                                    </m:ctrlPr>
                                  </m:dPr>
                                  <m:e>
                                    <m:r>
                                      <a:rPr lang="en-US" sz="2000" b="1" i="1">
                                        <a:effectLst/>
                                        <a:latin typeface="Cambria Math"/>
                                        <a:ea typeface="Calibri"/>
                                        <a:cs typeface="Times New Roman"/>
                                      </a:rPr>
                                      <m:t>𝟔</m:t>
                                    </m:r>
                                    <m:r>
                                      <a:rPr lang="en-US" sz="2000" b="1" i="1">
                                        <a:effectLst/>
                                        <a:latin typeface="Cambria Math"/>
                                        <a:ea typeface="Calibri"/>
                                        <a:cs typeface="Times New Roman"/>
                                      </a:rPr>
                                      <m:t>,</m:t>
                                    </m:r>
                                    <m:r>
                                      <a:rPr lang="en-US" sz="2000" b="1" i="1">
                                        <a:effectLst/>
                                        <a:latin typeface="Cambria Math"/>
                                        <a:ea typeface="Calibri"/>
                                        <a:cs typeface="Times New Roman"/>
                                      </a:rPr>
                                      <m:t>𝟗</m:t>
                                    </m:r>
                                    <m:r>
                                      <a:rPr lang="en-US" sz="2000" b="1" i="1">
                                        <a:effectLst/>
                                        <a:latin typeface="Cambria Math"/>
                                        <a:ea typeface="Calibri"/>
                                        <a:cs typeface="Times New Roman"/>
                                      </a:rPr>
                                      <m:t>,</m:t>
                                    </m:r>
                                    <m:r>
                                      <a:rPr lang="en-US" sz="2000" b="1" i="1">
                                        <a:effectLst/>
                                        <a:latin typeface="Cambria Math"/>
                                        <a:ea typeface="Calibri"/>
                                        <a:cs typeface="Times New Roman"/>
                                      </a:rPr>
                                      <m:t>𝟏𝟏</m:t>
                                    </m:r>
                                    <m:r>
                                      <a:rPr lang="en-US" sz="2000" b="1" i="1">
                                        <a:effectLst/>
                                        <a:latin typeface="Cambria Math"/>
                                        <a:ea typeface="Calibri"/>
                                        <a:cs typeface="Times New Roman"/>
                                      </a:rPr>
                                      <m:t>,</m:t>
                                    </m:r>
                                    <m:r>
                                      <a:rPr lang="en-US" sz="2000" b="1" i="1">
                                        <a:effectLst/>
                                        <a:latin typeface="Cambria Math"/>
                                        <a:ea typeface="Calibri"/>
                                        <a:cs typeface="Times New Roman"/>
                                      </a:rPr>
                                      <m:t>𝟏𝟖</m:t>
                                    </m:r>
                                  </m:e>
                                </m:d>
                              </m:oMath>
                            </m:oMathPara>
                          </a14:m>
                          <a:endParaRPr lang="en-US" sz="2000" dirty="0">
                            <a:effectLst/>
                            <a:latin typeface="Calibri"/>
                            <a:ea typeface="Calibri"/>
                            <a:cs typeface="Times New Roman"/>
                          </a:endParaRPr>
                        </a:p>
                      </a:txBody>
                      <a:tcPr marL="68580" marR="68580" marT="0" marB="0">
                        <a:lnL>
                          <a:noFill/>
                        </a:lnL>
                        <a:lnR>
                          <a:noFill/>
                        </a:lnR>
                        <a:lnT>
                          <a:noFill/>
                        </a:lnT>
                        <a:lnB>
                          <a:noFill/>
                        </a:lnB>
                      </a:tcPr>
                    </a:tc>
                    <a:tc>
                      <a:txBody>
                        <a:bodyPr/>
                        <a:lstStyle/>
                        <a:p>
                          <a:pPr marL="0" marR="0">
                            <a:spcBef>
                              <a:spcPts val="0"/>
                            </a:spcBef>
                            <a:spcAft>
                              <a:spcPts val="0"/>
                            </a:spcAft>
                          </a:pPr>
                          <a14:m>
                            <m:oMathPara xmlns:m="http://schemas.openxmlformats.org/officeDocument/2006/math">
                              <m:oMathParaPr>
                                <m:jc m:val="left"/>
                              </m:oMathParaPr>
                              <m:oMath xmlns:m="http://schemas.openxmlformats.org/officeDocument/2006/math">
                                <m:r>
                                  <a:rPr lang="en-US" sz="2000" b="1" i="1">
                                    <a:effectLst/>
                                    <a:latin typeface="Cambria Math"/>
                                    <a:ea typeface="Calibri"/>
                                    <a:cs typeface="Times New Roman"/>
                                  </a:rPr>
                                  <m:t>𝒀</m:t>
                                </m:r>
                                <m:r>
                                  <a:rPr lang="en-US" sz="2000" b="1" i="1">
                                    <a:effectLst/>
                                    <a:latin typeface="Cambria Math"/>
                                    <a:ea typeface="Calibri"/>
                                    <a:cs typeface="Times New Roman"/>
                                  </a:rPr>
                                  <m:t>=</m:t>
                                </m:r>
                                <m:d>
                                  <m:dPr>
                                    <m:begChr m:val="{"/>
                                    <m:endChr m:val="}"/>
                                    <m:ctrlPr>
                                      <a:rPr lang="en-US" sz="2000" b="1" i="1">
                                        <a:effectLst/>
                                        <a:latin typeface="Cambria Math"/>
                                        <a:ea typeface="Calibri"/>
                                        <a:cs typeface="Times New Roman"/>
                                      </a:rPr>
                                    </m:ctrlPr>
                                  </m:dPr>
                                  <m:e>
                                    <m:r>
                                      <a:rPr lang="en-US" sz="2000" b="1" i="1">
                                        <a:effectLst/>
                                        <a:latin typeface="Cambria Math"/>
                                        <a:ea typeface="Calibri"/>
                                        <a:cs typeface="Times New Roman"/>
                                      </a:rPr>
                                      <m:t>𝟓</m:t>
                                    </m:r>
                                    <m:r>
                                      <a:rPr lang="en-US" sz="2000" b="1" i="1">
                                        <a:effectLst/>
                                        <a:latin typeface="Cambria Math"/>
                                        <a:ea typeface="Calibri"/>
                                        <a:cs typeface="Times New Roman"/>
                                      </a:rPr>
                                      <m:t>,</m:t>
                                    </m:r>
                                    <m:r>
                                      <a:rPr lang="en-US" sz="2000" b="1" i="1">
                                        <a:effectLst/>
                                        <a:latin typeface="Cambria Math"/>
                                        <a:ea typeface="Calibri"/>
                                        <a:cs typeface="Times New Roman"/>
                                      </a:rPr>
                                      <m:t>𝟏𝟏</m:t>
                                    </m:r>
                                    <m:r>
                                      <a:rPr lang="en-US" sz="2000" b="1" i="1">
                                        <a:effectLst/>
                                        <a:latin typeface="Cambria Math"/>
                                        <a:ea typeface="Calibri"/>
                                        <a:cs typeface="Times New Roman"/>
                                      </a:rPr>
                                      <m:t>,</m:t>
                                    </m:r>
                                    <m:r>
                                      <a:rPr lang="en-US" sz="2000" b="1" i="1">
                                        <a:effectLst/>
                                        <a:latin typeface="Cambria Math"/>
                                        <a:ea typeface="Calibri"/>
                                        <a:cs typeface="Times New Roman"/>
                                      </a:rPr>
                                      <m:t>𝟏𝟖</m:t>
                                    </m:r>
                                    <m:r>
                                      <a:rPr lang="en-US" sz="2000" b="1" i="1">
                                        <a:effectLst/>
                                        <a:latin typeface="Cambria Math"/>
                                        <a:ea typeface="Calibri"/>
                                        <a:cs typeface="Times New Roman"/>
                                      </a:rPr>
                                      <m:t>,</m:t>
                                    </m:r>
                                    <m:r>
                                      <a:rPr lang="en-US" sz="2000" b="1" i="1">
                                        <a:effectLst/>
                                        <a:latin typeface="Cambria Math"/>
                                        <a:ea typeface="Calibri"/>
                                        <a:cs typeface="Times New Roman"/>
                                      </a:rPr>
                                      <m:t>𝟐𝟎</m:t>
                                    </m:r>
                                  </m:e>
                                </m:d>
                              </m:oMath>
                            </m:oMathPara>
                          </a14:m>
                          <a:endParaRPr lang="en-US" sz="2000" dirty="0">
                            <a:effectLst/>
                            <a:latin typeface="Calibri"/>
                            <a:ea typeface="Calibri"/>
                            <a:cs typeface="Times New Roman"/>
                          </a:endParaRPr>
                        </a:p>
                      </a:txBody>
                      <a:tcPr marL="68580" marR="68580" marT="0" marB="0">
                        <a:lnL>
                          <a:noFill/>
                        </a:lnL>
                        <a:lnR>
                          <a:noFill/>
                        </a:lnR>
                        <a:lnT>
                          <a:noFill/>
                        </a:lnT>
                        <a:lnB>
                          <a:noFill/>
                        </a:lnB>
                      </a:tcPr>
                    </a:tc>
                  </a:tr>
                  <a:tr h="457200">
                    <a:tc>
                      <a:txBody>
                        <a:bodyPr/>
                        <a:lstStyle/>
                        <a:p>
                          <a:pPr marL="0" marR="0" lvl="0" indent="0">
                            <a:spcBef>
                              <a:spcPts val="0"/>
                            </a:spcBef>
                            <a:spcAft>
                              <a:spcPts val="0"/>
                            </a:spcAft>
                            <a:buFont typeface="+mj-lt"/>
                            <a:buNone/>
                          </a:pPr>
                          <a:endParaRPr lang="en-US" sz="2000" dirty="0">
                            <a:effectLst/>
                            <a:latin typeface="Calibri"/>
                            <a:ea typeface="Calibri"/>
                            <a:cs typeface="Times New Roman"/>
                          </a:endParaRPr>
                        </a:p>
                      </a:txBody>
                      <a:tcPr marL="68580" marR="68580" marT="0" marB="0">
                        <a:lnL>
                          <a:noFill/>
                        </a:lnL>
                        <a:lnR>
                          <a:noFill/>
                        </a:lnR>
                        <a:lnT>
                          <a:noFill/>
                        </a:lnT>
                        <a:lnB>
                          <a:noFill/>
                        </a:lnB>
                      </a:tcPr>
                    </a:tc>
                    <a:tc gridSpan="2">
                      <a:txBody>
                        <a:bodyPr/>
                        <a:lstStyle/>
                        <a:p>
                          <a:pPr marL="0" marR="0">
                            <a:spcBef>
                              <a:spcPts val="0"/>
                            </a:spcBef>
                            <a:spcAft>
                              <a:spcPts val="0"/>
                            </a:spcAft>
                          </a:pPr>
                          <a14:m>
                            <m:oMathPara xmlns:m="http://schemas.openxmlformats.org/officeDocument/2006/math">
                              <m:oMathParaPr>
                                <m:jc m:val="center"/>
                              </m:oMathParaPr>
                              <m:oMath xmlns:m="http://schemas.openxmlformats.org/officeDocument/2006/math">
                                <m:r>
                                  <a:rPr lang="en-US" sz="2000" b="1" i="1">
                                    <a:effectLst/>
                                    <a:latin typeface="Cambria Math"/>
                                    <a:ea typeface="Calibri"/>
                                    <a:cs typeface="Times New Roman"/>
                                  </a:rPr>
                                  <m:t>𝑿</m:t>
                                </m:r>
                                <m:r>
                                  <a:rPr lang="en-US" sz="2000" b="1" i="1">
                                    <a:effectLst/>
                                    <a:latin typeface="Cambria Math"/>
                                    <a:ea typeface="Calibri"/>
                                    <a:cs typeface="Times New Roman"/>
                                  </a:rPr>
                                  <m:t>∪</m:t>
                                </m:r>
                                <m:r>
                                  <a:rPr lang="en-US" sz="2000" b="1" i="1">
                                    <a:effectLst/>
                                    <a:latin typeface="Cambria Math"/>
                                    <a:ea typeface="Calibri"/>
                                    <a:cs typeface="Times New Roman"/>
                                  </a:rPr>
                                  <m:t>𝒀</m:t>
                                </m:r>
                                <m:r>
                                  <a:rPr lang="en-US" sz="2000" b="1" i="1">
                                    <a:effectLst/>
                                    <a:latin typeface="Cambria Math"/>
                                    <a:ea typeface="Calibri"/>
                                    <a:cs typeface="Times New Roman"/>
                                  </a:rPr>
                                  <m:t>=</m:t>
                                </m:r>
                                <m:d>
                                  <m:dPr>
                                    <m:begChr m:val="{"/>
                                    <m:endChr m:val="}"/>
                                    <m:ctrlPr>
                                      <a:rPr lang="en-US" sz="2000" b="1" i="1">
                                        <a:effectLst/>
                                        <a:latin typeface="Cambria Math"/>
                                        <a:ea typeface="Calibri"/>
                                        <a:cs typeface="Times New Roman"/>
                                      </a:rPr>
                                    </m:ctrlPr>
                                  </m:dPr>
                                  <m:e>
                                    <m:r>
                                      <a:rPr lang="en-US" sz="2000" b="1" i="1">
                                        <a:effectLst/>
                                        <a:latin typeface="Cambria Math"/>
                                        <a:ea typeface="Calibri"/>
                                        <a:cs typeface="Times New Roman"/>
                                      </a:rPr>
                                      <m:t>𝟓</m:t>
                                    </m:r>
                                    <m:r>
                                      <a:rPr lang="en-US" sz="2000" b="1" i="1">
                                        <a:effectLst/>
                                        <a:latin typeface="Cambria Math"/>
                                        <a:ea typeface="Calibri"/>
                                        <a:cs typeface="Times New Roman"/>
                                      </a:rPr>
                                      <m:t>,</m:t>
                                    </m:r>
                                    <m:r>
                                      <a:rPr lang="en-US" sz="2000" b="1" i="1">
                                        <a:effectLst/>
                                        <a:latin typeface="Cambria Math"/>
                                        <a:ea typeface="Calibri"/>
                                        <a:cs typeface="Times New Roman"/>
                                      </a:rPr>
                                      <m:t>𝟔</m:t>
                                    </m:r>
                                    <m:r>
                                      <a:rPr lang="en-US" sz="2000" b="1" i="1">
                                        <a:effectLst/>
                                        <a:latin typeface="Cambria Math"/>
                                        <a:ea typeface="Calibri"/>
                                        <a:cs typeface="Times New Roman"/>
                                      </a:rPr>
                                      <m:t>,</m:t>
                                    </m:r>
                                    <m:r>
                                      <a:rPr lang="en-US" sz="2000" b="1" i="1">
                                        <a:effectLst/>
                                        <a:latin typeface="Cambria Math"/>
                                        <a:ea typeface="Calibri"/>
                                        <a:cs typeface="Times New Roman"/>
                                      </a:rPr>
                                      <m:t>𝟗</m:t>
                                    </m:r>
                                    <m:r>
                                      <a:rPr lang="en-US" sz="2000" b="1" i="1">
                                        <a:effectLst/>
                                        <a:latin typeface="Cambria Math"/>
                                        <a:ea typeface="Calibri"/>
                                        <a:cs typeface="Times New Roman"/>
                                      </a:rPr>
                                      <m:t>,</m:t>
                                    </m:r>
                                    <m:r>
                                      <a:rPr lang="en-US" sz="2000" b="1" i="1">
                                        <a:effectLst/>
                                        <a:latin typeface="Cambria Math"/>
                                        <a:ea typeface="Calibri"/>
                                        <a:cs typeface="Times New Roman"/>
                                      </a:rPr>
                                      <m:t>𝟏𝟏</m:t>
                                    </m:r>
                                    <m:r>
                                      <a:rPr lang="en-US" sz="2000" b="1" i="1">
                                        <a:effectLst/>
                                        <a:latin typeface="Cambria Math"/>
                                        <a:ea typeface="Calibri"/>
                                        <a:cs typeface="Times New Roman"/>
                                      </a:rPr>
                                      <m:t>,</m:t>
                                    </m:r>
                                    <m:r>
                                      <a:rPr lang="en-US" sz="2000" b="1" i="1">
                                        <a:effectLst/>
                                        <a:latin typeface="Cambria Math"/>
                                        <a:ea typeface="Calibri"/>
                                        <a:cs typeface="Times New Roman"/>
                                      </a:rPr>
                                      <m:t>𝟏𝟖</m:t>
                                    </m:r>
                                    <m:r>
                                      <a:rPr lang="en-US" sz="2000" b="1" i="1">
                                        <a:effectLst/>
                                        <a:latin typeface="Cambria Math"/>
                                        <a:ea typeface="Calibri"/>
                                        <a:cs typeface="Times New Roman"/>
                                      </a:rPr>
                                      <m:t>,</m:t>
                                    </m:r>
                                    <m:r>
                                      <a:rPr lang="en-US" sz="2000" b="1" i="1">
                                        <a:effectLst/>
                                        <a:latin typeface="Cambria Math"/>
                                        <a:ea typeface="Calibri"/>
                                        <a:cs typeface="Times New Roman"/>
                                      </a:rPr>
                                      <m:t>𝟐𝟎</m:t>
                                    </m:r>
                                  </m:e>
                                </m:d>
                              </m:oMath>
                            </m:oMathPara>
                          </a14:m>
                          <a:endParaRPr lang="en-US" sz="2000" dirty="0">
                            <a:effectLst/>
                            <a:latin typeface="Calibri"/>
                            <a:ea typeface="Calibri"/>
                            <a:cs typeface="Times New Roman"/>
                          </a:endParaRPr>
                        </a:p>
                      </a:txBody>
                      <a:tcPr marL="68580" marR="68580" marT="0" marB="0">
                        <a:lnL>
                          <a:noFill/>
                        </a:lnL>
                        <a:lnR>
                          <a:noFill/>
                        </a:lnR>
                        <a:lnT>
                          <a:noFill/>
                        </a:lnT>
                        <a:lnB>
                          <a:noFill/>
                        </a:lnB>
                      </a:tcPr>
                    </a:tc>
                    <a:tc hMerge="1">
                      <a:txBody>
                        <a:bodyPr/>
                        <a:lstStyle/>
                        <a:p>
                          <a:pPr marL="0" marR="0">
                            <a:spcBef>
                              <a:spcPts val="0"/>
                            </a:spcBef>
                            <a:spcAft>
                              <a:spcPts val="0"/>
                            </a:spcAft>
                          </a:pPr>
                          <a:endParaRPr lang="en-US" sz="2000" dirty="0">
                            <a:effectLst/>
                            <a:latin typeface="Calibri"/>
                            <a:ea typeface="Calibri"/>
                            <a:cs typeface="Times New Roman"/>
                          </a:endParaRPr>
                        </a:p>
                      </a:txBody>
                      <a:tcPr marL="68580" marR="68580" marT="0" marB="0">
                        <a:lnL>
                          <a:noFill/>
                        </a:lnL>
                        <a:lnR>
                          <a:noFill/>
                        </a:lnR>
                        <a:lnT>
                          <a:noFill/>
                        </a:lnT>
                        <a:lnB>
                          <a:noFill/>
                        </a:lnB>
                      </a:tcPr>
                    </a:tc>
                  </a:tr>
                </a:tbl>
              </a:graphicData>
            </a:graphic>
          </p:graphicFrame>
        </mc:Choice>
        <mc:Fallback xmlns="">
          <p:graphicFrame>
            <p:nvGraphicFramePr>
              <p:cNvPr id="8" name="Table 7"/>
              <p:cNvGraphicFramePr>
                <a:graphicFrameLocks noGrp="1"/>
              </p:cNvGraphicFramePr>
              <p:nvPr>
                <p:extLst>
                  <p:ext uri="{D42A27DB-BD31-4B8C-83A1-F6EECF244321}">
                    <p14:modId xmlns:p14="http://schemas.microsoft.com/office/powerpoint/2010/main" val="3193005913"/>
                  </p:ext>
                </p:extLst>
              </p:nvPr>
            </p:nvGraphicFramePr>
            <p:xfrm>
              <a:off x="304800" y="1123950"/>
              <a:ext cx="8686800" cy="3657600"/>
            </p:xfrm>
            <a:graphic>
              <a:graphicData uri="http://schemas.openxmlformats.org/drawingml/2006/table">
                <a:tbl>
                  <a:tblPr firstRow="1" firstCol="1" bandRow="1"/>
                  <a:tblGrid>
                    <a:gridCol w="457200"/>
                    <a:gridCol w="4114800"/>
                    <a:gridCol w="4114800"/>
                  </a:tblGrid>
                  <a:tr h="457200">
                    <a:tc>
                      <a:txBody>
                        <a:bodyPr/>
                        <a:lstStyle/>
                        <a:p>
                          <a:pPr marL="0" marR="0" lvl="0" indent="0">
                            <a:spcBef>
                              <a:spcPts val="0"/>
                            </a:spcBef>
                            <a:spcAft>
                              <a:spcPts val="0"/>
                            </a:spcAft>
                            <a:buFont typeface="+mj-lt"/>
                            <a:buNone/>
                          </a:pPr>
                          <a:r>
                            <a:rPr lang="en-US" sz="2000" dirty="0" smtClean="0">
                              <a:effectLst/>
                              <a:latin typeface="Calibri"/>
                              <a:ea typeface="Times New Roman"/>
                              <a:cs typeface="Times New Roman"/>
                            </a:rPr>
                            <a:t>A.</a:t>
                          </a:r>
                          <a:endParaRPr lang="en-US" sz="2000" dirty="0">
                            <a:effectLst/>
                            <a:latin typeface="Calibri"/>
                            <a:ea typeface="Calibri"/>
                            <a:cs typeface="Times New Roman"/>
                          </a:endParaRPr>
                        </a:p>
                      </a:txBody>
                      <a:tcPr marL="68580" marR="68580" marT="0" marB="0">
                        <a:lnL>
                          <a:noFill/>
                        </a:lnL>
                        <a:lnR>
                          <a:noFill/>
                        </a:lnR>
                        <a:lnT>
                          <a:noFill/>
                        </a:lnT>
                        <a:lnB>
                          <a:noFill/>
                        </a:lnB>
                      </a:tcPr>
                    </a:tc>
                    <a:tc>
                      <a:txBody>
                        <a:bodyPr/>
                        <a:lstStyle/>
                        <a:p>
                          <a:endParaRPr lang="en-US"/>
                        </a:p>
                      </a:txBody>
                      <a:tcPr marL="68580" marR="68580" marT="0" marB="0">
                        <a:lnL>
                          <a:noFill/>
                        </a:lnL>
                        <a:lnR>
                          <a:noFill/>
                        </a:lnR>
                        <a:lnT>
                          <a:noFill/>
                        </a:lnT>
                        <a:lnB>
                          <a:noFill/>
                        </a:lnB>
                        <a:blipFill rotWithShape="1">
                          <a:blip r:embed="rId3"/>
                          <a:stretch>
                            <a:fillRect l="-11111" t="-16000" r="-100000" b="-701333"/>
                          </a:stretch>
                        </a:blipFill>
                      </a:tcPr>
                    </a:tc>
                    <a:tc>
                      <a:txBody>
                        <a:bodyPr/>
                        <a:lstStyle/>
                        <a:p>
                          <a:endParaRPr lang="en-US"/>
                        </a:p>
                      </a:txBody>
                      <a:tcPr marL="68580" marR="68580" marT="0" marB="0">
                        <a:lnL>
                          <a:noFill/>
                        </a:lnL>
                        <a:lnR>
                          <a:noFill/>
                        </a:lnR>
                        <a:lnT>
                          <a:noFill/>
                        </a:lnT>
                        <a:lnB>
                          <a:noFill/>
                        </a:lnB>
                        <a:blipFill rotWithShape="1">
                          <a:blip r:embed="rId3"/>
                          <a:stretch>
                            <a:fillRect l="-111111" t="-16000" b="-701333"/>
                          </a:stretch>
                        </a:blipFill>
                      </a:tcPr>
                    </a:tc>
                  </a:tr>
                  <a:tr h="457200">
                    <a:tc>
                      <a:txBody>
                        <a:bodyPr/>
                        <a:lstStyle/>
                        <a:p>
                          <a:pPr marL="0" marR="0" lvl="0" indent="0">
                            <a:spcBef>
                              <a:spcPts val="0"/>
                            </a:spcBef>
                            <a:spcAft>
                              <a:spcPts val="0"/>
                            </a:spcAft>
                            <a:buFont typeface="+mj-lt"/>
                            <a:buNone/>
                          </a:pPr>
                          <a:endParaRPr lang="en-US" sz="2000" dirty="0">
                            <a:effectLst/>
                            <a:latin typeface="Calibri"/>
                            <a:ea typeface="Calibri"/>
                            <a:cs typeface="Times New Roman"/>
                          </a:endParaRPr>
                        </a:p>
                      </a:txBody>
                      <a:tcPr marL="68580" marR="68580" marT="0" marB="0">
                        <a:lnL>
                          <a:noFill/>
                        </a:lnL>
                        <a:lnR>
                          <a:noFill/>
                        </a:lnR>
                        <a:lnT>
                          <a:noFill/>
                        </a:lnT>
                        <a:lnB>
                          <a:noFill/>
                        </a:lnB>
                      </a:tcPr>
                    </a:tc>
                    <a:tc gridSpan="2">
                      <a:txBody>
                        <a:bodyPr/>
                        <a:lstStyle/>
                        <a:p>
                          <a:endParaRPr lang="en-US"/>
                        </a:p>
                      </a:txBody>
                      <a:tcPr marL="68580" marR="68580" marT="0" marB="0">
                        <a:lnL>
                          <a:noFill/>
                        </a:lnL>
                        <a:lnR>
                          <a:noFill/>
                        </a:lnR>
                        <a:lnT>
                          <a:noFill/>
                        </a:lnT>
                        <a:lnB>
                          <a:noFill/>
                        </a:lnB>
                        <a:blipFill rotWithShape="1">
                          <a:blip r:embed="rId3"/>
                          <a:stretch>
                            <a:fillRect l="-5556" t="-116000" b="-601333"/>
                          </a:stretch>
                        </a:blipFill>
                      </a:tcPr>
                    </a:tc>
                    <a:tc hMerge="1">
                      <a:txBody>
                        <a:bodyPr/>
                        <a:lstStyle/>
                        <a:p>
                          <a:pPr marL="0" marR="0">
                            <a:spcBef>
                              <a:spcPts val="0"/>
                            </a:spcBef>
                            <a:spcAft>
                              <a:spcPts val="0"/>
                            </a:spcAft>
                          </a:pPr>
                          <a:endParaRPr lang="en-US" sz="2000" dirty="0">
                            <a:effectLst/>
                            <a:latin typeface="Calibri"/>
                            <a:ea typeface="Calibri"/>
                            <a:cs typeface="Times New Roman"/>
                          </a:endParaRPr>
                        </a:p>
                      </a:txBody>
                      <a:tcPr marL="68580" marR="68580" marT="0" marB="0">
                        <a:lnL>
                          <a:noFill/>
                        </a:lnL>
                        <a:lnR>
                          <a:noFill/>
                        </a:lnR>
                        <a:lnT>
                          <a:noFill/>
                        </a:lnT>
                        <a:lnB>
                          <a:noFill/>
                        </a:lnB>
                      </a:tcPr>
                    </a:tc>
                  </a:tr>
                  <a:tr h="457200">
                    <a:tc>
                      <a:txBody>
                        <a:bodyPr/>
                        <a:lstStyle/>
                        <a:p>
                          <a:pPr marL="0" marR="0" lvl="0" indent="0">
                            <a:spcBef>
                              <a:spcPts val="0"/>
                            </a:spcBef>
                            <a:spcAft>
                              <a:spcPts val="0"/>
                            </a:spcAft>
                            <a:buFont typeface="+mj-lt"/>
                            <a:buNone/>
                          </a:pPr>
                          <a:r>
                            <a:rPr lang="en-US" sz="2000" dirty="0" smtClean="0">
                              <a:effectLst/>
                              <a:latin typeface="Calibri"/>
                              <a:ea typeface="Times New Roman"/>
                              <a:cs typeface="Times New Roman"/>
                            </a:rPr>
                            <a:t>B.</a:t>
                          </a:r>
                          <a:endParaRPr lang="en-US" sz="2000" dirty="0">
                            <a:effectLst/>
                            <a:latin typeface="Calibri"/>
                            <a:ea typeface="Calibri"/>
                            <a:cs typeface="Times New Roman"/>
                          </a:endParaRPr>
                        </a:p>
                      </a:txBody>
                      <a:tcPr marL="68580" marR="68580" marT="0" marB="0">
                        <a:lnL>
                          <a:noFill/>
                        </a:lnL>
                        <a:lnR>
                          <a:noFill/>
                        </a:lnR>
                        <a:lnT>
                          <a:noFill/>
                        </a:lnT>
                        <a:lnB>
                          <a:noFill/>
                        </a:lnB>
                      </a:tcPr>
                    </a:tc>
                    <a:tc>
                      <a:txBody>
                        <a:bodyPr/>
                        <a:lstStyle/>
                        <a:p>
                          <a:endParaRPr lang="en-US"/>
                        </a:p>
                      </a:txBody>
                      <a:tcPr marL="68580" marR="68580" marT="0" marB="0">
                        <a:lnL>
                          <a:noFill/>
                        </a:lnL>
                        <a:lnR>
                          <a:noFill/>
                        </a:lnR>
                        <a:lnT>
                          <a:noFill/>
                        </a:lnT>
                        <a:lnB>
                          <a:noFill/>
                        </a:lnB>
                        <a:blipFill rotWithShape="1">
                          <a:blip r:embed="rId3"/>
                          <a:stretch>
                            <a:fillRect l="-11111" t="-216000" r="-100000" b="-501333"/>
                          </a:stretch>
                        </a:blipFill>
                      </a:tcPr>
                    </a:tc>
                    <a:tc>
                      <a:txBody>
                        <a:bodyPr/>
                        <a:lstStyle/>
                        <a:p>
                          <a:endParaRPr lang="en-US"/>
                        </a:p>
                      </a:txBody>
                      <a:tcPr marL="68580" marR="68580" marT="0" marB="0">
                        <a:lnL>
                          <a:noFill/>
                        </a:lnL>
                        <a:lnR>
                          <a:noFill/>
                        </a:lnR>
                        <a:lnT>
                          <a:noFill/>
                        </a:lnT>
                        <a:lnB>
                          <a:noFill/>
                        </a:lnB>
                        <a:blipFill rotWithShape="1">
                          <a:blip r:embed="rId3"/>
                          <a:stretch>
                            <a:fillRect l="-111111" t="-216000" b="-501333"/>
                          </a:stretch>
                        </a:blipFill>
                      </a:tcPr>
                    </a:tc>
                  </a:tr>
                  <a:tr h="457200">
                    <a:tc>
                      <a:txBody>
                        <a:bodyPr/>
                        <a:lstStyle/>
                        <a:p>
                          <a:pPr marL="0" marR="0" lvl="0" indent="0">
                            <a:spcBef>
                              <a:spcPts val="0"/>
                            </a:spcBef>
                            <a:spcAft>
                              <a:spcPts val="0"/>
                            </a:spcAft>
                            <a:buFont typeface="+mj-lt"/>
                            <a:buNone/>
                          </a:pPr>
                          <a:endParaRPr lang="en-US" sz="2000" dirty="0">
                            <a:effectLst/>
                            <a:latin typeface="Calibri"/>
                            <a:ea typeface="Calibri"/>
                            <a:cs typeface="Times New Roman"/>
                          </a:endParaRPr>
                        </a:p>
                      </a:txBody>
                      <a:tcPr marL="68580" marR="68580" marT="0" marB="0">
                        <a:lnL>
                          <a:noFill/>
                        </a:lnL>
                        <a:lnR>
                          <a:noFill/>
                        </a:lnR>
                        <a:lnT>
                          <a:noFill/>
                        </a:lnT>
                        <a:lnB>
                          <a:noFill/>
                        </a:lnB>
                      </a:tcPr>
                    </a:tc>
                    <a:tc gridSpan="2">
                      <a:txBody>
                        <a:bodyPr/>
                        <a:lstStyle/>
                        <a:p>
                          <a:endParaRPr lang="en-US"/>
                        </a:p>
                      </a:txBody>
                      <a:tcPr marL="68580" marR="68580" marT="0" marB="0">
                        <a:lnL>
                          <a:noFill/>
                        </a:lnL>
                        <a:lnR>
                          <a:noFill/>
                        </a:lnR>
                        <a:lnT>
                          <a:noFill/>
                        </a:lnT>
                        <a:lnB>
                          <a:noFill/>
                        </a:lnB>
                        <a:blipFill rotWithShape="1">
                          <a:blip r:embed="rId3"/>
                          <a:stretch>
                            <a:fillRect l="-5556" t="-316000" b="-401333"/>
                          </a:stretch>
                        </a:blipFill>
                      </a:tcPr>
                    </a:tc>
                    <a:tc hMerge="1">
                      <a:txBody>
                        <a:bodyPr/>
                        <a:lstStyle/>
                        <a:p>
                          <a:pPr marL="0" marR="0">
                            <a:spcBef>
                              <a:spcPts val="0"/>
                            </a:spcBef>
                            <a:spcAft>
                              <a:spcPts val="0"/>
                            </a:spcAft>
                          </a:pPr>
                          <a:endParaRPr lang="en-US" sz="2000" dirty="0">
                            <a:effectLst/>
                            <a:latin typeface="Calibri"/>
                            <a:ea typeface="Calibri"/>
                            <a:cs typeface="Times New Roman"/>
                          </a:endParaRPr>
                        </a:p>
                      </a:txBody>
                      <a:tcPr marL="68580" marR="68580" marT="0" marB="0">
                        <a:lnL>
                          <a:noFill/>
                        </a:lnL>
                        <a:lnR>
                          <a:noFill/>
                        </a:lnR>
                        <a:lnT>
                          <a:noFill/>
                        </a:lnT>
                        <a:lnB>
                          <a:noFill/>
                        </a:lnB>
                      </a:tcPr>
                    </a:tc>
                  </a:tr>
                  <a:tr h="457200">
                    <a:tc>
                      <a:txBody>
                        <a:bodyPr/>
                        <a:lstStyle/>
                        <a:p>
                          <a:pPr marL="0" marR="0" lvl="0" indent="0">
                            <a:spcBef>
                              <a:spcPts val="0"/>
                            </a:spcBef>
                            <a:spcAft>
                              <a:spcPts val="0"/>
                            </a:spcAft>
                            <a:buFont typeface="+mj-lt"/>
                            <a:buNone/>
                          </a:pPr>
                          <a:r>
                            <a:rPr lang="en-US" sz="2000" dirty="0" smtClean="0">
                              <a:effectLst/>
                              <a:latin typeface="Calibri"/>
                              <a:ea typeface="Times New Roman"/>
                              <a:cs typeface="Times New Roman"/>
                            </a:rPr>
                            <a:t>C.</a:t>
                          </a:r>
                          <a:endParaRPr lang="en-US" sz="2000" dirty="0">
                            <a:effectLst/>
                            <a:latin typeface="Calibri"/>
                            <a:ea typeface="Calibri"/>
                            <a:cs typeface="Times New Roman"/>
                          </a:endParaRPr>
                        </a:p>
                      </a:txBody>
                      <a:tcPr marL="68580" marR="68580" marT="0" marB="0">
                        <a:lnL>
                          <a:noFill/>
                        </a:lnL>
                        <a:lnR>
                          <a:noFill/>
                        </a:lnR>
                        <a:lnT>
                          <a:noFill/>
                        </a:lnT>
                        <a:lnB>
                          <a:noFill/>
                        </a:lnB>
                      </a:tcPr>
                    </a:tc>
                    <a:tc>
                      <a:txBody>
                        <a:bodyPr/>
                        <a:lstStyle/>
                        <a:p>
                          <a:endParaRPr lang="en-US"/>
                        </a:p>
                      </a:txBody>
                      <a:tcPr marL="68580" marR="68580" marT="0" marB="0">
                        <a:lnL>
                          <a:noFill/>
                        </a:lnL>
                        <a:lnR>
                          <a:noFill/>
                        </a:lnR>
                        <a:lnT>
                          <a:noFill/>
                        </a:lnT>
                        <a:lnB>
                          <a:noFill/>
                        </a:lnB>
                        <a:blipFill rotWithShape="1">
                          <a:blip r:embed="rId3"/>
                          <a:stretch>
                            <a:fillRect l="-11111" t="-416000" r="-100000" b="-301333"/>
                          </a:stretch>
                        </a:blipFill>
                      </a:tcPr>
                    </a:tc>
                    <a:tc>
                      <a:txBody>
                        <a:bodyPr/>
                        <a:lstStyle/>
                        <a:p>
                          <a:endParaRPr lang="en-US"/>
                        </a:p>
                      </a:txBody>
                      <a:tcPr marL="68580" marR="68580" marT="0" marB="0">
                        <a:lnL>
                          <a:noFill/>
                        </a:lnL>
                        <a:lnR>
                          <a:noFill/>
                        </a:lnR>
                        <a:lnT>
                          <a:noFill/>
                        </a:lnT>
                        <a:lnB>
                          <a:noFill/>
                        </a:lnB>
                        <a:blipFill rotWithShape="1">
                          <a:blip r:embed="rId3"/>
                          <a:stretch>
                            <a:fillRect l="-111111" t="-416000" b="-301333"/>
                          </a:stretch>
                        </a:blipFill>
                      </a:tcPr>
                    </a:tc>
                  </a:tr>
                  <a:tr h="457200">
                    <a:tc>
                      <a:txBody>
                        <a:bodyPr/>
                        <a:lstStyle/>
                        <a:p>
                          <a:pPr marL="0" marR="0" lvl="0" indent="0">
                            <a:spcBef>
                              <a:spcPts val="0"/>
                            </a:spcBef>
                            <a:spcAft>
                              <a:spcPts val="0"/>
                            </a:spcAft>
                            <a:buFont typeface="+mj-lt"/>
                            <a:buNone/>
                          </a:pPr>
                          <a:endParaRPr lang="en-US" sz="2000" dirty="0">
                            <a:effectLst/>
                            <a:latin typeface="Calibri"/>
                            <a:ea typeface="Calibri"/>
                            <a:cs typeface="Times New Roman"/>
                          </a:endParaRPr>
                        </a:p>
                      </a:txBody>
                      <a:tcPr marL="68580" marR="68580" marT="0" marB="0">
                        <a:lnL>
                          <a:noFill/>
                        </a:lnL>
                        <a:lnR>
                          <a:noFill/>
                        </a:lnR>
                        <a:lnT>
                          <a:noFill/>
                        </a:lnT>
                        <a:lnB>
                          <a:noFill/>
                        </a:lnB>
                      </a:tcPr>
                    </a:tc>
                    <a:tc gridSpan="2">
                      <a:txBody>
                        <a:bodyPr/>
                        <a:lstStyle/>
                        <a:p>
                          <a:endParaRPr lang="en-US"/>
                        </a:p>
                      </a:txBody>
                      <a:tcPr marL="68580" marR="68580" marT="0" marB="0">
                        <a:lnL>
                          <a:noFill/>
                        </a:lnL>
                        <a:lnR>
                          <a:noFill/>
                        </a:lnR>
                        <a:lnT>
                          <a:noFill/>
                        </a:lnT>
                        <a:lnB>
                          <a:noFill/>
                        </a:lnB>
                        <a:blipFill rotWithShape="1">
                          <a:blip r:embed="rId3"/>
                          <a:stretch>
                            <a:fillRect l="-5556" t="-516000" b="-201333"/>
                          </a:stretch>
                        </a:blipFill>
                      </a:tcPr>
                    </a:tc>
                    <a:tc hMerge="1">
                      <a:txBody>
                        <a:bodyPr/>
                        <a:lstStyle/>
                        <a:p>
                          <a:pPr marL="0" marR="0">
                            <a:spcBef>
                              <a:spcPts val="0"/>
                            </a:spcBef>
                            <a:spcAft>
                              <a:spcPts val="0"/>
                            </a:spcAft>
                          </a:pPr>
                          <a:endParaRPr lang="en-US" sz="2000" dirty="0">
                            <a:effectLst/>
                            <a:latin typeface="Calibri"/>
                            <a:ea typeface="Calibri"/>
                            <a:cs typeface="Times New Roman"/>
                          </a:endParaRPr>
                        </a:p>
                      </a:txBody>
                      <a:tcPr marL="68580" marR="68580" marT="0" marB="0">
                        <a:lnL>
                          <a:noFill/>
                        </a:lnL>
                        <a:lnR>
                          <a:noFill/>
                        </a:lnR>
                        <a:lnT>
                          <a:noFill/>
                        </a:lnT>
                        <a:lnB>
                          <a:noFill/>
                        </a:lnB>
                      </a:tcPr>
                    </a:tc>
                  </a:tr>
                  <a:tr h="457200">
                    <a:tc>
                      <a:txBody>
                        <a:bodyPr/>
                        <a:lstStyle/>
                        <a:p>
                          <a:pPr marL="0" marR="0" lvl="0" indent="0">
                            <a:spcBef>
                              <a:spcPts val="0"/>
                            </a:spcBef>
                            <a:spcAft>
                              <a:spcPts val="0"/>
                            </a:spcAft>
                            <a:buFont typeface="+mj-lt"/>
                            <a:buNone/>
                          </a:pPr>
                          <a:r>
                            <a:rPr lang="en-US" sz="2000" dirty="0" smtClean="0">
                              <a:effectLst/>
                              <a:latin typeface="Calibri"/>
                              <a:ea typeface="Times New Roman"/>
                              <a:cs typeface="Times New Roman"/>
                            </a:rPr>
                            <a:t>D.</a:t>
                          </a:r>
                          <a:endParaRPr lang="en-US" sz="2000" dirty="0">
                            <a:effectLst/>
                            <a:latin typeface="Calibri"/>
                            <a:ea typeface="Calibri"/>
                            <a:cs typeface="Times New Roman"/>
                          </a:endParaRPr>
                        </a:p>
                      </a:txBody>
                      <a:tcPr marL="68580" marR="68580" marT="0" marB="0">
                        <a:lnL>
                          <a:noFill/>
                        </a:lnL>
                        <a:lnR>
                          <a:noFill/>
                        </a:lnR>
                        <a:lnT>
                          <a:noFill/>
                        </a:lnT>
                        <a:lnB>
                          <a:noFill/>
                        </a:lnB>
                      </a:tcPr>
                    </a:tc>
                    <a:tc>
                      <a:txBody>
                        <a:bodyPr/>
                        <a:lstStyle/>
                        <a:p>
                          <a:endParaRPr lang="en-US"/>
                        </a:p>
                      </a:txBody>
                      <a:tcPr marL="68580" marR="68580" marT="0" marB="0">
                        <a:lnL>
                          <a:noFill/>
                        </a:lnL>
                        <a:lnR>
                          <a:noFill/>
                        </a:lnR>
                        <a:lnT>
                          <a:noFill/>
                        </a:lnT>
                        <a:lnB>
                          <a:noFill/>
                        </a:lnB>
                        <a:blipFill rotWithShape="1">
                          <a:blip r:embed="rId3"/>
                          <a:stretch>
                            <a:fillRect l="-11111" t="-616000" r="-100000" b="-101333"/>
                          </a:stretch>
                        </a:blipFill>
                      </a:tcPr>
                    </a:tc>
                    <a:tc>
                      <a:txBody>
                        <a:bodyPr/>
                        <a:lstStyle/>
                        <a:p>
                          <a:endParaRPr lang="en-US"/>
                        </a:p>
                      </a:txBody>
                      <a:tcPr marL="68580" marR="68580" marT="0" marB="0">
                        <a:lnL>
                          <a:noFill/>
                        </a:lnL>
                        <a:lnR>
                          <a:noFill/>
                        </a:lnR>
                        <a:lnT>
                          <a:noFill/>
                        </a:lnT>
                        <a:lnB>
                          <a:noFill/>
                        </a:lnB>
                        <a:blipFill rotWithShape="1">
                          <a:blip r:embed="rId3"/>
                          <a:stretch>
                            <a:fillRect l="-111111" t="-616000" b="-101333"/>
                          </a:stretch>
                        </a:blipFill>
                      </a:tcPr>
                    </a:tc>
                  </a:tr>
                  <a:tr h="457200">
                    <a:tc>
                      <a:txBody>
                        <a:bodyPr/>
                        <a:lstStyle/>
                        <a:p>
                          <a:pPr marL="0" marR="0" lvl="0" indent="0">
                            <a:spcBef>
                              <a:spcPts val="0"/>
                            </a:spcBef>
                            <a:spcAft>
                              <a:spcPts val="0"/>
                            </a:spcAft>
                            <a:buFont typeface="+mj-lt"/>
                            <a:buNone/>
                          </a:pPr>
                          <a:endParaRPr lang="en-US" sz="2000" dirty="0">
                            <a:effectLst/>
                            <a:latin typeface="Calibri"/>
                            <a:ea typeface="Calibri"/>
                            <a:cs typeface="Times New Roman"/>
                          </a:endParaRPr>
                        </a:p>
                      </a:txBody>
                      <a:tcPr marL="68580" marR="68580" marT="0" marB="0">
                        <a:lnL>
                          <a:noFill/>
                        </a:lnL>
                        <a:lnR>
                          <a:noFill/>
                        </a:lnR>
                        <a:lnT>
                          <a:noFill/>
                        </a:lnT>
                        <a:lnB>
                          <a:noFill/>
                        </a:lnB>
                      </a:tcPr>
                    </a:tc>
                    <a:tc gridSpan="2">
                      <a:txBody>
                        <a:bodyPr/>
                        <a:lstStyle/>
                        <a:p>
                          <a:endParaRPr lang="en-US"/>
                        </a:p>
                      </a:txBody>
                      <a:tcPr marL="68580" marR="68580" marT="0" marB="0">
                        <a:lnL>
                          <a:noFill/>
                        </a:lnL>
                        <a:lnR>
                          <a:noFill/>
                        </a:lnR>
                        <a:lnT>
                          <a:noFill/>
                        </a:lnT>
                        <a:lnB>
                          <a:noFill/>
                        </a:lnB>
                        <a:blipFill rotWithShape="1">
                          <a:blip r:embed="rId3"/>
                          <a:stretch>
                            <a:fillRect l="-5556" t="-716000" b="-1333"/>
                          </a:stretch>
                        </a:blipFill>
                      </a:tcPr>
                    </a:tc>
                    <a:tc hMerge="1">
                      <a:txBody>
                        <a:bodyPr/>
                        <a:lstStyle/>
                        <a:p>
                          <a:pPr marL="0" marR="0">
                            <a:spcBef>
                              <a:spcPts val="0"/>
                            </a:spcBef>
                            <a:spcAft>
                              <a:spcPts val="0"/>
                            </a:spcAft>
                          </a:pPr>
                          <a:endParaRPr lang="en-US" sz="2000" dirty="0">
                            <a:effectLst/>
                            <a:latin typeface="Calibri"/>
                            <a:ea typeface="Calibri"/>
                            <a:cs typeface="Times New Roman"/>
                          </a:endParaRPr>
                        </a:p>
                      </a:txBody>
                      <a:tcPr marL="68580" marR="68580" marT="0" marB="0">
                        <a:lnL>
                          <a:noFill/>
                        </a:lnL>
                        <a:lnR>
                          <a:noFill/>
                        </a:lnR>
                        <a:lnT>
                          <a:noFill/>
                        </a:lnT>
                        <a:lnB>
                          <a:noFill/>
                        </a:lnB>
                      </a:tcPr>
                    </a:tc>
                  </a:tr>
                </a:tbl>
              </a:graphicData>
            </a:graphic>
          </p:graphicFrame>
        </mc:Fallback>
      </mc:AlternateContent>
    </p:spTree>
    <p:extLst>
      <p:ext uri="{BB962C8B-B14F-4D97-AF65-F5344CB8AC3E}">
        <p14:creationId xmlns:p14="http://schemas.microsoft.com/office/powerpoint/2010/main" val="256718824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9050"/>
            <a:ext cx="8229600" cy="365760"/>
          </a:xfrm>
        </p:spPr>
        <p:txBody>
          <a:bodyPr>
            <a:normAutofit/>
          </a:bodyPr>
          <a:lstStyle/>
          <a:p>
            <a:pPr algn="l"/>
            <a:r>
              <a:rPr lang="en-US" sz="1700" b="1" dirty="0">
                <a:latin typeface="Cambria" panose="02040503050406030204" pitchFamily="18" charset="0"/>
              </a:rPr>
              <a:t>UNION AND INTERSECTION OF SETS</a:t>
            </a:r>
          </a:p>
        </p:txBody>
      </p:sp>
      <p:sp>
        <p:nvSpPr>
          <p:cNvPr id="3" name="Content Placeholder 2"/>
          <p:cNvSpPr>
            <a:spLocks noGrp="1"/>
          </p:cNvSpPr>
          <p:nvPr>
            <p:ph idx="1"/>
          </p:nvPr>
        </p:nvSpPr>
        <p:spPr>
          <a:xfrm>
            <a:off x="228600" y="742950"/>
            <a:ext cx="8686800" cy="4114800"/>
          </a:xfrm>
        </p:spPr>
        <p:txBody>
          <a:bodyPr>
            <a:normAutofit/>
          </a:bodyPr>
          <a:lstStyle/>
          <a:p>
            <a:pPr marL="0" indent="0">
              <a:buNone/>
            </a:pPr>
            <a:r>
              <a:rPr lang="en-US" sz="2400" b="1" dirty="0">
                <a:solidFill>
                  <a:srgbClr val="0070C0"/>
                </a:solidFill>
              </a:rPr>
              <a:t>Sample Problem 2</a:t>
            </a:r>
            <a:r>
              <a:rPr lang="en-US" sz="2400" dirty="0"/>
              <a:t>: An urn contains marbles colored in blue, green, yellow, and red. Another urn contains marbles colored in blue, white, and black. If the content of the two urns is mixed, </a:t>
            </a:r>
            <a:r>
              <a:rPr lang="en-US" sz="2400" dirty="0" smtClean="0"/>
              <a:t>use </a:t>
            </a:r>
            <a:r>
              <a:rPr lang="en-US" sz="2400" dirty="0"/>
              <a:t>union of sets to find the set of marbles in the vase</a:t>
            </a:r>
            <a:r>
              <a:rPr lang="en-US" sz="2400" dirty="0" smtClean="0"/>
              <a:t>.</a:t>
            </a:r>
            <a:endParaRPr lang="en-US" sz="2400" dirty="0"/>
          </a:p>
        </p:txBody>
      </p:sp>
      <p:pic>
        <p:nvPicPr>
          <p:cNvPr id="5" name="Picture 2" descr="C:\Users\nicart\Dropbox\algebra 1\Horizontal Logo (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0706569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286000" y="3790950"/>
            <a:ext cx="4572000" cy="548640"/>
          </a:xfrm>
          <a:prstGeom prst="rect">
            <a:avLst/>
          </a:pr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2400" dirty="0">
              <a:ea typeface="Calibri"/>
              <a:cs typeface="Times New Roman"/>
            </a:endParaRPr>
          </a:p>
        </p:txBody>
      </p:sp>
      <p:sp>
        <p:nvSpPr>
          <p:cNvPr id="2" name="Title 1"/>
          <p:cNvSpPr>
            <a:spLocks noGrp="1"/>
          </p:cNvSpPr>
          <p:nvPr>
            <p:ph type="title"/>
          </p:nvPr>
        </p:nvSpPr>
        <p:spPr>
          <a:xfrm>
            <a:off x="0" y="-19050"/>
            <a:ext cx="8229600" cy="365760"/>
          </a:xfrm>
        </p:spPr>
        <p:txBody>
          <a:bodyPr>
            <a:normAutofit/>
          </a:bodyPr>
          <a:lstStyle/>
          <a:p>
            <a:pPr algn="l"/>
            <a:r>
              <a:rPr lang="en-US" sz="1700" b="1" dirty="0">
                <a:latin typeface="Cambria" panose="02040503050406030204" pitchFamily="18" charset="0"/>
              </a:rPr>
              <a:t>UNION AND INTERSECTION OF SETS</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228600" y="742950"/>
                <a:ext cx="8686800" cy="4114800"/>
              </a:xfrm>
            </p:spPr>
            <p:txBody>
              <a:bodyPr>
                <a:normAutofit/>
              </a:bodyPr>
              <a:lstStyle/>
              <a:p>
                <a:pPr marL="0" indent="0">
                  <a:buNone/>
                </a:pPr>
                <a:r>
                  <a:rPr lang="en-US" sz="2400" b="1" dirty="0">
                    <a:solidFill>
                      <a:srgbClr val="0070C0"/>
                    </a:solidFill>
                  </a:rPr>
                  <a:t>Sample Problem 2</a:t>
                </a:r>
                <a:r>
                  <a:rPr lang="en-US" sz="2400" dirty="0"/>
                  <a:t>: An urn contains marbles colored in blue, green, yellow, and red. Another urn contains marbles colored in blue, white, and black. If the content of the two urns is mixed, </a:t>
                </a:r>
                <a:r>
                  <a:rPr lang="en-US" sz="2400" dirty="0" smtClean="0"/>
                  <a:t>use </a:t>
                </a:r>
                <a:r>
                  <a:rPr lang="en-US" sz="2400" dirty="0"/>
                  <a:t>union of sets to find the set of marbles in the vase.</a:t>
                </a:r>
              </a:p>
              <a:p>
                <a:pPr marL="0" indent="0">
                  <a:buNone/>
                </a:pPr>
                <a14:m>
                  <m:oMathPara xmlns:m="http://schemas.openxmlformats.org/officeDocument/2006/math">
                    <m:oMathParaPr>
                      <m:jc m:val="centerGroup"/>
                    </m:oMathParaPr>
                    <m:oMath xmlns:m="http://schemas.openxmlformats.org/officeDocument/2006/math">
                      <m:r>
                        <a:rPr lang="en-US" sz="2400" b="1" i="1">
                          <a:latin typeface="Cambria Math"/>
                        </a:rPr>
                        <m:t>𝑨</m:t>
                      </m:r>
                      <m:r>
                        <a:rPr lang="en-US" sz="2400" b="1" i="1">
                          <a:latin typeface="Cambria Math"/>
                        </a:rPr>
                        <m:t>=</m:t>
                      </m:r>
                      <m:d>
                        <m:dPr>
                          <m:begChr m:val="{"/>
                          <m:endChr m:val="}"/>
                          <m:ctrlPr>
                            <a:rPr lang="en-US" sz="2400" b="1" i="1">
                              <a:latin typeface="Cambria Math"/>
                            </a:rPr>
                          </m:ctrlPr>
                        </m:dPr>
                        <m:e>
                          <m:r>
                            <a:rPr lang="en-US" sz="2400" b="1" i="1">
                              <a:latin typeface="Cambria Math"/>
                            </a:rPr>
                            <m:t>𝒃𝒍𝒖𝒆</m:t>
                          </m:r>
                          <m:r>
                            <a:rPr lang="en-US" sz="2400" b="1" i="1">
                              <a:latin typeface="Cambria Math"/>
                            </a:rPr>
                            <m:t>, </m:t>
                          </m:r>
                          <m:r>
                            <a:rPr lang="en-US" sz="2400" b="1" i="1">
                              <a:latin typeface="Cambria Math"/>
                            </a:rPr>
                            <m:t>𝒈𝒓𝒆𝒆𝒏</m:t>
                          </m:r>
                          <m:r>
                            <a:rPr lang="en-US" sz="2400" b="1" i="1">
                              <a:latin typeface="Cambria Math"/>
                            </a:rPr>
                            <m:t>, </m:t>
                          </m:r>
                          <m:r>
                            <a:rPr lang="en-US" sz="2400" b="1" i="1">
                              <a:latin typeface="Cambria Math"/>
                            </a:rPr>
                            <m:t>𝒚𝒆𝒍𝒍𝒐𝒘</m:t>
                          </m:r>
                          <m:r>
                            <a:rPr lang="en-US" sz="2400" b="1" i="1">
                              <a:latin typeface="Cambria Math"/>
                            </a:rPr>
                            <m:t>,</m:t>
                          </m:r>
                          <m:r>
                            <a:rPr lang="en-US" sz="2400" b="1" i="1">
                              <a:latin typeface="Cambria Math"/>
                            </a:rPr>
                            <m:t>𝒓𝒆𝒅</m:t>
                          </m:r>
                        </m:e>
                      </m:d>
                    </m:oMath>
                  </m:oMathPara>
                </a14:m>
                <a:endParaRPr lang="en-US" sz="2400" b="1" dirty="0" smtClean="0"/>
              </a:p>
              <a:p>
                <a:pPr marL="0" indent="0">
                  <a:buNone/>
                </a:pPr>
                <a:endParaRPr lang="en-US" sz="2400" b="1" i="1" dirty="0" smtClean="0"/>
              </a:p>
              <a:p>
                <a:pPr marL="0" indent="0">
                  <a:buNone/>
                </a:pPr>
                <a14:m>
                  <m:oMathPara xmlns:m="http://schemas.openxmlformats.org/officeDocument/2006/math">
                    <m:oMathParaPr>
                      <m:jc m:val="centerGroup"/>
                    </m:oMathParaPr>
                    <m:oMath xmlns:m="http://schemas.openxmlformats.org/officeDocument/2006/math">
                      <m:r>
                        <a:rPr lang="en-US" sz="2400" b="1" i="1">
                          <a:latin typeface="Cambria Math"/>
                        </a:rPr>
                        <m:t>𝑩</m:t>
                      </m:r>
                      <m:r>
                        <a:rPr lang="en-US" sz="2400" b="1" i="1">
                          <a:latin typeface="Cambria Math"/>
                        </a:rPr>
                        <m:t>=</m:t>
                      </m:r>
                      <m:d>
                        <m:dPr>
                          <m:begChr m:val="{"/>
                          <m:endChr m:val="}"/>
                          <m:ctrlPr>
                            <a:rPr lang="en-US" sz="2400" b="1" i="1">
                              <a:latin typeface="Cambria Math"/>
                            </a:rPr>
                          </m:ctrlPr>
                        </m:dPr>
                        <m:e>
                          <m:r>
                            <a:rPr lang="en-US" sz="2400" b="1" i="1">
                              <a:latin typeface="Cambria Math"/>
                            </a:rPr>
                            <m:t>𝒃𝒍𝒖𝒆</m:t>
                          </m:r>
                          <m:r>
                            <a:rPr lang="en-US" sz="2400" b="1" i="1">
                              <a:latin typeface="Cambria Math"/>
                            </a:rPr>
                            <m:t>, </m:t>
                          </m:r>
                          <m:r>
                            <a:rPr lang="en-US" sz="2400" b="1" i="1">
                              <a:latin typeface="Cambria Math"/>
                            </a:rPr>
                            <m:t>𝒘𝒉𝒊𝒕𝒆</m:t>
                          </m:r>
                          <m:r>
                            <a:rPr lang="en-US" sz="2400" b="1" i="1">
                              <a:latin typeface="Cambria Math"/>
                            </a:rPr>
                            <m:t>, </m:t>
                          </m:r>
                          <m:r>
                            <a:rPr lang="en-US" sz="2400" b="1" i="1">
                              <a:latin typeface="Cambria Math"/>
                            </a:rPr>
                            <m:t>𝒃𝒍𝒂𝒄𝒌</m:t>
                          </m:r>
                        </m:e>
                      </m:d>
                    </m:oMath>
                  </m:oMathPara>
                </a14:m>
                <a:endParaRPr lang="en-US" sz="2400" dirty="0" smtClean="0"/>
              </a:p>
              <a:p>
                <a:pPr marL="0" indent="0">
                  <a:buNone/>
                </a:pPr>
                <a:endParaRPr lang="en-US" sz="2400" dirty="0"/>
              </a:p>
              <a:p>
                <a:pPr marL="0" indent="0">
                  <a:buNone/>
                </a:pPr>
                <a14:m>
                  <m:oMathPara xmlns:m="http://schemas.openxmlformats.org/officeDocument/2006/math">
                    <m:oMathParaPr>
                      <m:jc m:val="centerGroup"/>
                    </m:oMathParaPr>
                    <m:oMath xmlns:m="http://schemas.openxmlformats.org/officeDocument/2006/math">
                      <m:r>
                        <a:rPr lang="en-US" sz="2400" b="1" i="1">
                          <a:latin typeface="Cambria Math"/>
                        </a:rPr>
                        <m:t>𝑨</m:t>
                      </m:r>
                      <m:r>
                        <a:rPr lang="en-US" sz="2400" b="1" i="1">
                          <a:latin typeface="Cambria Math"/>
                        </a:rPr>
                        <m:t>∪</m:t>
                      </m:r>
                      <m:r>
                        <a:rPr lang="en-US" sz="2400" b="1" i="1">
                          <a:latin typeface="Cambria Math"/>
                        </a:rPr>
                        <m:t>𝑩</m:t>
                      </m:r>
                      <m:r>
                        <a:rPr lang="en-US" sz="2400" b="1" i="1">
                          <a:latin typeface="Cambria Math"/>
                        </a:rPr>
                        <m:t>=</m:t>
                      </m:r>
                      <m:d>
                        <m:dPr>
                          <m:begChr m:val="{"/>
                          <m:endChr m:val="}"/>
                          <m:ctrlPr>
                            <a:rPr lang="en-US" sz="2400" b="1" i="1">
                              <a:latin typeface="Cambria Math"/>
                            </a:rPr>
                          </m:ctrlPr>
                        </m:dPr>
                        <m:e>
                          <m:r>
                            <a:rPr lang="en-US" sz="2400" b="1" i="1">
                              <a:latin typeface="Cambria Math"/>
                            </a:rPr>
                            <m:t>𝒃𝒍𝒖𝒆</m:t>
                          </m:r>
                          <m:r>
                            <a:rPr lang="en-US" sz="2400" b="1" i="1">
                              <a:latin typeface="Cambria Math"/>
                            </a:rPr>
                            <m:t>, </m:t>
                          </m:r>
                          <m:r>
                            <a:rPr lang="en-US" sz="2400" b="1" i="1">
                              <a:latin typeface="Cambria Math"/>
                            </a:rPr>
                            <m:t>𝒘𝒉𝒊𝒕𝒆</m:t>
                          </m:r>
                          <m:r>
                            <a:rPr lang="en-US" sz="2400" b="1" i="1">
                              <a:latin typeface="Cambria Math"/>
                            </a:rPr>
                            <m:t>, </m:t>
                          </m:r>
                          <m:r>
                            <a:rPr lang="en-US" sz="2400" b="1" i="1">
                              <a:latin typeface="Cambria Math"/>
                            </a:rPr>
                            <m:t>𝒃𝒍𝒂𝒄𝒌</m:t>
                          </m:r>
                        </m:e>
                      </m:d>
                    </m:oMath>
                  </m:oMathPara>
                </a14:m>
                <a:endParaRPr lang="en-US" sz="2400" dirty="0"/>
              </a:p>
              <a:p>
                <a:pPr marL="0" indent="0">
                  <a:buNone/>
                </a:pPr>
                <a:endParaRPr lang="en-US" sz="2400"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228600" y="742950"/>
                <a:ext cx="8686800" cy="4114800"/>
              </a:xfrm>
              <a:blipFill rotWithShape="1">
                <a:blip r:embed="rId2"/>
                <a:stretch>
                  <a:fillRect l="-1123" t="-1185"/>
                </a:stretch>
              </a:blipFill>
            </p:spPr>
            <p:txBody>
              <a:bodyPr/>
              <a:lstStyle/>
              <a:p>
                <a:r>
                  <a:rPr lang="en-US">
                    <a:noFill/>
                  </a:rPr>
                  <a:t> </a:t>
                </a:r>
              </a:p>
            </p:txBody>
          </p:sp>
        </mc:Fallback>
      </mc:AlternateContent>
      <p:pic>
        <p:nvPicPr>
          <p:cNvPr id="5" name="Picture 2" descr="C:\Users\nicart\Dropbox\algebra 1\Horizontal Logo (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0003851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9050"/>
            <a:ext cx="8229600" cy="365760"/>
          </a:xfrm>
        </p:spPr>
        <p:txBody>
          <a:bodyPr>
            <a:normAutofit/>
          </a:bodyPr>
          <a:lstStyle/>
          <a:p>
            <a:pPr algn="l"/>
            <a:r>
              <a:rPr lang="en-US" sz="1700" b="1" dirty="0">
                <a:latin typeface="Cambria" panose="02040503050406030204" pitchFamily="18" charset="0"/>
              </a:rPr>
              <a:t>UNION AND INTERSECTION OF SETS</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228600" y="742950"/>
                <a:ext cx="8686800" cy="4114800"/>
              </a:xfrm>
            </p:spPr>
            <p:txBody>
              <a:bodyPr>
                <a:normAutofit/>
              </a:bodyPr>
              <a:lstStyle/>
              <a:p>
                <a:pPr marL="0" indent="0">
                  <a:buNone/>
                </a:pPr>
                <a:r>
                  <a:rPr lang="en-US" sz="2400" b="1" dirty="0">
                    <a:solidFill>
                      <a:srgbClr val="0070C0"/>
                    </a:solidFill>
                    <a:ea typeface="Calibri"/>
                    <a:cs typeface="Times New Roman"/>
                  </a:rPr>
                  <a:t>INTERSECTION </a:t>
                </a:r>
                <a:r>
                  <a:rPr lang="en-US" sz="2400" b="1" dirty="0" smtClean="0">
                    <a:solidFill>
                      <a:srgbClr val="0070C0"/>
                    </a:solidFill>
                  </a:rPr>
                  <a:t>OF </a:t>
                </a:r>
                <a:r>
                  <a:rPr lang="en-US" sz="2400" b="1" dirty="0">
                    <a:solidFill>
                      <a:srgbClr val="0070C0"/>
                    </a:solidFill>
                  </a:rPr>
                  <a:t>SETS </a:t>
                </a:r>
                <a:endParaRPr lang="en-US" sz="2400" dirty="0">
                  <a:solidFill>
                    <a:srgbClr val="0070C0"/>
                  </a:solidFill>
                </a:endParaRPr>
              </a:p>
              <a:p>
                <a:pPr marL="0" indent="0">
                  <a:buNone/>
                </a:pPr>
                <a:r>
                  <a:rPr lang="en-US" sz="2400" dirty="0"/>
                  <a:t>The intersection of sets is the set elements that are </a:t>
                </a:r>
                <a:r>
                  <a:rPr lang="en-US" sz="2400" b="1" dirty="0"/>
                  <a:t>COMMON</a:t>
                </a:r>
                <a:r>
                  <a:rPr lang="en-US" sz="2400" dirty="0"/>
                  <a:t> to two or more sets.</a:t>
                </a:r>
              </a:p>
              <a:p>
                <a:pPr marL="400050" lvl="1" indent="0">
                  <a:buNone/>
                </a:pPr>
                <a:r>
                  <a:rPr lang="en-US" sz="2400" b="1" dirty="0" smtClean="0">
                    <a:solidFill>
                      <a:srgbClr val="0070C0"/>
                    </a:solidFill>
                  </a:rPr>
                  <a:t>Example</a:t>
                </a:r>
                <a:r>
                  <a:rPr lang="en-US" sz="2400" b="1" dirty="0">
                    <a:solidFill>
                      <a:srgbClr val="0070C0"/>
                    </a:solidFill>
                  </a:rPr>
                  <a:t>:</a:t>
                </a:r>
                <a:endParaRPr lang="en-US" sz="2400" dirty="0">
                  <a:solidFill>
                    <a:srgbClr val="0070C0"/>
                  </a:solidFill>
                </a:endParaRPr>
              </a:p>
              <a:p>
                <a:pPr marL="400050" lvl="1" indent="0">
                  <a:buNone/>
                </a:pPr>
                <a:r>
                  <a:rPr lang="en-US" sz="2400" dirty="0" smtClean="0"/>
                  <a:t>A. </a:t>
                </a:r>
                <a:r>
                  <a:rPr lang="en-US" sz="2400" dirty="0"/>
                  <a:t>The intersection of the sets</a:t>
                </a:r>
                <a14:m>
                  <m:oMath xmlns:m="http://schemas.openxmlformats.org/officeDocument/2006/math">
                    <m:r>
                      <a:rPr lang="en-US" sz="2400" b="1" i="1">
                        <a:latin typeface="Cambria Math"/>
                      </a:rPr>
                      <m:t> </m:t>
                    </m:r>
                    <m:r>
                      <a:rPr lang="en-US" sz="2400" b="1" i="1">
                        <a:latin typeface="Cambria Math"/>
                      </a:rPr>
                      <m:t>𝑨</m:t>
                    </m:r>
                    <m:r>
                      <a:rPr lang="en-US" sz="2400" b="1" i="1">
                        <a:latin typeface="Cambria Math"/>
                      </a:rPr>
                      <m:t>=</m:t>
                    </m:r>
                    <m:d>
                      <m:dPr>
                        <m:begChr m:val="{"/>
                        <m:endChr m:val="}"/>
                        <m:ctrlPr>
                          <a:rPr lang="en-US" sz="2400" b="1" i="1">
                            <a:latin typeface="Cambria Math"/>
                          </a:rPr>
                        </m:ctrlPr>
                      </m:dPr>
                      <m:e>
                        <m:r>
                          <a:rPr lang="en-US" sz="2400" b="1" i="1">
                            <a:latin typeface="Cambria Math"/>
                          </a:rPr>
                          <m:t>𝟏𝟎</m:t>
                        </m:r>
                        <m:r>
                          <a:rPr lang="en-US" sz="2400" b="1" i="1">
                            <a:latin typeface="Cambria Math"/>
                          </a:rPr>
                          <m:t>,</m:t>
                        </m:r>
                        <m:r>
                          <a:rPr lang="en-US" sz="2400" b="1" i="1">
                            <a:latin typeface="Cambria Math"/>
                          </a:rPr>
                          <m:t>𝟏𝟐</m:t>
                        </m:r>
                        <m:r>
                          <a:rPr lang="en-US" sz="2400" b="1" i="1">
                            <a:latin typeface="Cambria Math"/>
                          </a:rPr>
                          <m:t>,</m:t>
                        </m:r>
                        <m:r>
                          <a:rPr lang="en-US" sz="2400" b="1" i="1">
                            <a:latin typeface="Cambria Math"/>
                          </a:rPr>
                          <m:t>𝟏𝟒</m:t>
                        </m:r>
                        <m:r>
                          <a:rPr lang="en-US" sz="2400" b="1" i="1">
                            <a:latin typeface="Cambria Math"/>
                          </a:rPr>
                          <m:t>,</m:t>
                        </m:r>
                        <m:r>
                          <a:rPr lang="en-US" sz="2400" b="1" i="1">
                            <a:latin typeface="Cambria Math"/>
                          </a:rPr>
                          <m:t>𝟏𝟔</m:t>
                        </m:r>
                        <m:r>
                          <a:rPr lang="en-US" sz="2400" b="1" i="1">
                            <a:latin typeface="Cambria Math"/>
                          </a:rPr>
                          <m:t>,</m:t>
                        </m:r>
                        <m:r>
                          <a:rPr lang="en-US" sz="2400" b="1" i="1">
                            <a:latin typeface="Cambria Math"/>
                          </a:rPr>
                          <m:t>𝟏𝟖</m:t>
                        </m:r>
                        <m:r>
                          <a:rPr lang="en-US" sz="2400" b="1" i="1">
                            <a:latin typeface="Cambria Math"/>
                          </a:rPr>
                          <m:t>,</m:t>
                        </m:r>
                        <m:r>
                          <a:rPr lang="en-US" sz="2400" b="1" i="1">
                            <a:latin typeface="Cambria Math"/>
                          </a:rPr>
                          <m:t>𝟐𝟎</m:t>
                        </m:r>
                      </m:e>
                    </m:d>
                  </m:oMath>
                </a14:m>
                <a:r>
                  <a:rPr lang="en-US" sz="2400" dirty="0"/>
                  <a:t> and </a:t>
                </a:r>
                <a14:m>
                  <m:oMath xmlns:m="http://schemas.openxmlformats.org/officeDocument/2006/math">
                    <m:r>
                      <a:rPr lang="en-US" sz="2400" b="1" i="1">
                        <a:latin typeface="Cambria Math"/>
                      </a:rPr>
                      <m:t>𝑩</m:t>
                    </m:r>
                    <m:r>
                      <a:rPr lang="en-US" sz="2400" b="1" i="1">
                        <a:latin typeface="Cambria Math"/>
                      </a:rPr>
                      <m:t>=</m:t>
                    </m:r>
                    <m:d>
                      <m:dPr>
                        <m:begChr m:val="{"/>
                        <m:endChr m:val="}"/>
                        <m:ctrlPr>
                          <a:rPr lang="en-US" sz="2400" b="1" i="1">
                            <a:latin typeface="Cambria Math"/>
                          </a:rPr>
                        </m:ctrlPr>
                      </m:dPr>
                      <m:e>
                        <m:r>
                          <a:rPr lang="en-US" sz="2400" b="1" i="1">
                            <a:latin typeface="Cambria Math"/>
                          </a:rPr>
                          <m:t>𝟓</m:t>
                        </m:r>
                        <m:r>
                          <a:rPr lang="en-US" sz="2400" b="1" i="1">
                            <a:latin typeface="Cambria Math"/>
                          </a:rPr>
                          <m:t>,</m:t>
                        </m:r>
                        <m:r>
                          <a:rPr lang="en-US" sz="2400" b="1" i="1">
                            <a:latin typeface="Cambria Math"/>
                          </a:rPr>
                          <m:t>𝟏𝟎</m:t>
                        </m:r>
                        <m:r>
                          <a:rPr lang="en-US" sz="2400" b="1" i="1">
                            <a:latin typeface="Cambria Math"/>
                          </a:rPr>
                          <m:t>,</m:t>
                        </m:r>
                        <m:r>
                          <a:rPr lang="en-US" sz="2400" b="1" i="1">
                            <a:latin typeface="Cambria Math"/>
                          </a:rPr>
                          <m:t>𝟏𝟓</m:t>
                        </m:r>
                        <m:r>
                          <a:rPr lang="en-US" sz="2400" b="1" i="1">
                            <a:latin typeface="Cambria Math"/>
                          </a:rPr>
                          <m:t>,</m:t>
                        </m:r>
                        <m:r>
                          <a:rPr lang="en-US" sz="2400" b="1" i="1">
                            <a:latin typeface="Cambria Math"/>
                          </a:rPr>
                          <m:t>𝟐𝟎</m:t>
                        </m:r>
                        <m:r>
                          <a:rPr lang="en-US" sz="2400" b="1" i="1">
                            <a:latin typeface="Cambria Math"/>
                          </a:rPr>
                          <m:t>,</m:t>
                        </m:r>
                        <m:r>
                          <a:rPr lang="en-US" sz="2400" b="1" i="1">
                            <a:latin typeface="Cambria Math"/>
                          </a:rPr>
                          <m:t>𝟐𝟓</m:t>
                        </m:r>
                      </m:e>
                    </m:d>
                  </m:oMath>
                </a14:m>
                <a:r>
                  <a:rPr lang="en-US" sz="2400" dirty="0"/>
                  <a:t> consists of all elements belonging to </a:t>
                </a:r>
                <a14:m>
                  <m:oMath xmlns:m="http://schemas.openxmlformats.org/officeDocument/2006/math">
                    <m:r>
                      <a:rPr lang="en-US" sz="2400" b="1" i="1">
                        <a:latin typeface="Cambria Math"/>
                      </a:rPr>
                      <m:t>𝑨</m:t>
                    </m:r>
                  </m:oMath>
                </a14:m>
                <a:r>
                  <a:rPr lang="en-US" sz="2400" dirty="0"/>
                  <a:t> </a:t>
                </a:r>
                <a:r>
                  <a:rPr lang="en-US" sz="2400" b="1" dirty="0"/>
                  <a:t>AND</a:t>
                </a:r>
                <a:r>
                  <a:rPr lang="en-US" sz="2400" dirty="0"/>
                  <a:t> to </a:t>
                </a:r>
                <a14:m>
                  <m:oMath xmlns:m="http://schemas.openxmlformats.org/officeDocument/2006/math">
                    <m:r>
                      <a:rPr lang="en-US" sz="2400" b="1" i="1">
                        <a:latin typeface="Cambria Math"/>
                      </a:rPr>
                      <m:t>𝑩</m:t>
                    </m:r>
                  </m:oMath>
                </a14:m>
                <a:r>
                  <a:rPr lang="en-US" sz="2400" dirty="0" smtClean="0"/>
                  <a:t>.</a:t>
                </a:r>
                <a:endParaRPr lang="en-US" sz="2400"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228600" y="742950"/>
                <a:ext cx="8686800" cy="4114800"/>
              </a:xfrm>
              <a:blipFill rotWithShape="1">
                <a:blip r:embed="rId2"/>
                <a:stretch>
                  <a:fillRect l="-1123" t="-1185"/>
                </a:stretch>
              </a:blipFill>
            </p:spPr>
            <p:txBody>
              <a:bodyPr/>
              <a:lstStyle/>
              <a:p>
                <a:r>
                  <a:rPr lang="en-US">
                    <a:noFill/>
                  </a:rPr>
                  <a:t> </a:t>
                </a:r>
              </a:p>
            </p:txBody>
          </p:sp>
        </mc:Fallback>
      </mc:AlternateContent>
      <p:pic>
        <p:nvPicPr>
          <p:cNvPr id="5" name="Picture 2" descr="C:\Users\nicart\Dropbox\algebra 1\Horizontal Logo (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a14="http://schemas.microsoft.com/office/drawing/2010/main">
        <mc:Choice Requires="a14">
          <p:sp>
            <p:nvSpPr>
              <p:cNvPr id="6" name="Rectangle 5"/>
              <p:cNvSpPr/>
              <p:nvPr/>
            </p:nvSpPr>
            <p:spPr>
              <a:xfrm>
                <a:off x="2286000" y="3409950"/>
                <a:ext cx="4572000" cy="914400"/>
              </a:xfrm>
              <a:prstGeom prst="rect">
                <a:avLst/>
              </a:pr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600"/>
                  </a:spcAft>
                </a:pPr>
                <a14:m>
                  <m:oMathPara xmlns:m="http://schemas.openxmlformats.org/officeDocument/2006/math">
                    <m:oMathParaPr>
                      <m:jc m:val="centerGroup"/>
                    </m:oMathParaPr>
                    <m:oMath xmlns:m="http://schemas.openxmlformats.org/officeDocument/2006/math">
                      <m:r>
                        <a:rPr lang="en-US" sz="2400" b="1" i="1">
                          <a:solidFill>
                            <a:srgbClr val="211D1E"/>
                          </a:solidFill>
                          <a:latin typeface="Cambria Math"/>
                          <a:ea typeface="Calibri"/>
                          <a:cs typeface="Museo Sans 100"/>
                        </a:rPr>
                        <m:t>𝑨</m:t>
                      </m:r>
                      <m:r>
                        <a:rPr lang="en-US" sz="2400" b="1" i="1">
                          <a:solidFill>
                            <a:srgbClr val="211D1E"/>
                          </a:solidFill>
                          <a:latin typeface="Cambria Math"/>
                          <a:ea typeface="Calibri"/>
                          <a:cs typeface="Museo Sans 100"/>
                        </a:rPr>
                        <m:t>∩</m:t>
                      </m:r>
                      <m:r>
                        <a:rPr lang="en-US" sz="2400" b="1" i="1">
                          <a:solidFill>
                            <a:srgbClr val="211D1E"/>
                          </a:solidFill>
                          <a:latin typeface="Cambria Math"/>
                          <a:ea typeface="Calibri"/>
                          <a:cs typeface="Museo Sans 100"/>
                        </a:rPr>
                        <m:t>𝑩</m:t>
                      </m:r>
                      <m:r>
                        <a:rPr lang="en-US" sz="2400" b="1" i="1">
                          <a:solidFill>
                            <a:srgbClr val="211D1E"/>
                          </a:solidFill>
                          <a:latin typeface="Cambria Math"/>
                          <a:ea typeface="Calibri"/>
                          <a:cs typeface="Museo Sans 100"/>
                        </a:rPr>
                        <m:t>=</m:t>
                      </m:r>
                      <m:d>
                        <m:dPr>
                          <m:begChr m:val="{"/>
                          <m:endChr m:val="}"/>
                          <m:ctrlPr>
                            <a:rPr lang="en-US" sz="2400" b="1" i="1">
                              <a:solidFill>
                                <a:srgbClr val="211D1E"/>
                              </a:solidFill>
                              <a:effectLst/>
                              <a:latin typeface="Cambria Math"/>
                              <a:cs typeface="Museo Sans 100"/>
                            </a:rPr>
                          </m:ctrlPr>
                        </m:dPr>
                        <m:e>
                          <m:r>
                            <a:rPr lang="en-US" sz="2400" b="1" i="1">
                              <a:solidFill>
                                <a:srgbClr val="211D1E"/>
                              </a:solidFill>
                              <a:effectLst/>
                              <a:latin typeface="Cambria Math"/>
                              <a:ea typeface="Calibri"/>
                              <a:cs typeface="Museo Sans 100"/>
                            </a:rPr>
                            <m:t>𝟏𝟎</m:t>
                          </m:r>
                          <m:r>
                            <a:rPr lang="en-US" sz="2400" b="1" i="1">
                              <a:solidFill>
                                <a:srgbClr val="211D1E"/>
                              </a:solidFill>
                              <a:effectLst/>
                              <a:latin typeface="Cambria Math"/>
                              <a:ea typeface="Calibri"/>
                              <a:cs typeface="Museo Sans 100"/>
                            </a:rPr>
                            <m:t>,</m:t>
                          </m:r>
                          <m:r>
                            <a:rPr lang="en-US" sz="2400" b="1" i="1">
                              <a:solidFill>
                                <a:srgbClr val="211D1E"/>
                              </a:solidFill>
                              <a:effectLst/>
                              <a:latin typeface="Cambria Math"/>
                              <a:ea typeface="Calibri"/>
                              <a:cs typeface="Museo Sans 100"/>
                            </a:rPr>
                            <m:t>𝟐𝟎</m:t>
                          </m:r>
                        </m:e>
                      </m:d>
                    </m:oMath>
                  </m:oMathPara>
                </a14:m>
                <a:endParaRPr lang="en-US" sz="2400" dirty="0">
                  <a:effectLst/>
                  <a:ea typeface="Calibri"/>
                  <a:cs typeface="Times New Roman"/>
                </a:endParaRPr>
              </a:p>
            </p:txBody>
          </p:sp>
        </mc:Choice>
        <mc:Fallback xmlns="">
          <p:sp>
            <p:nvSpPr>
              <p:cNvPr id="6" name="Rectangle 5"/>
              <p:cNvSpPr>
                <a:spLocks noRot="1" noChangeAspect="1" noMove="1" noResize="1" noEditPoints="1" noAdjustHandles="1" noChangeArrowheads="1" noChangeShapeType="1" noTextEdit="1"/>
              </p:cNvSpPr>
              <p:nvPr/>
            </p:nvSpPr>
            <p:spPr>
              <a:xfrm>
                <a:off x="2286000" y="3409950"/>
                <a:ext cx="4572000" cy="914400"/>
              </a:xfrm>
              <a:prstGeom prst="rect">
                <a:avLst/>
              </a:prstGeom>
              <a:blipFill rotWithShape="1">
                <a:blip r:embed="rId4"/>
                <a:stretch>
                  <a:fillRect/>
                </a:stretch>
              </a:blipFill>
              <a:ln>
                <a:noFill/>
              </a:ln>
            </p:spPr>
            <p:txBody>
              <a:bodyPr/>
              <a:lstStyle/>
              <a:p>
                <a:r>
                  <a:rPr lang="en-US">
                    <a:noFill/>
                  </a:rPr>
                  <a:t> </a:t>
                </a:r>
              </a:p>
            </p:txBody>
          </p:sp>
        </mc:Fallback>
      </mc:AlternateContent>
    </p:spTree>
    <p:extLst>
      <p:ext uri="{BB962C8B-B14F-4D97-AF65-F5344CB8AC3E}">
        <p14:creationId xmlns:p14="http://schemas.microsoft.com/office/powerpoint/2010/main" val="173151224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45</TotalTime>
  <Words>1791</Words>
  <Application>Microsoft Office PowerPoint</Application>
  <PresentationFormat>On-screen Show (16:9)</PresentationFormat>
  <Paragraphs>213</Paragraphs>
  <Slides>22</Slides>
  <Notes>0</Notes>
  <HiddenSlides>0</HiddenSlides>
  <MMClips>0</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Office Theme</vt:lpstr>
      <vt:lpstr>Union and Intersection of Sets</vt:lpstr>
      <vt:lpstr>UNION AND INTERSECTION OF SETS</vt:lpstr>
      <vt:lpstr>UNION AND INTERSECTION OF SETS</vt:lpstr>
      <vt:lpstr>UNION AND INTERSECTION OF SETS</vt:lpstr>
      <vt:lpstr>UNION AND INTERSECTION OF SETS</vt:lpstr>
      <vt:lpstr>UNION AND INTERSECTION OF SETS</vt:lpstr>
      <vt:lpstr>UNION AND INTERSECTION OF SETS</vt:lpstr>
      <vt:lpstr>UNION AND INTERSECTION OF SETS</vt:lpstr>
      <vt:lpstr>UNION AND INTERSECTION OF SETS</vt:lpstr>
      <vt:lpstr>UNION AND INTERSECTION OF SETS</vt:lpstr>
      <vt:lpstr>UNION AND INTERSECTION OF SETS</vt:lpstr>
      <vt:lpstr>UNION AND INTERSECTION OF SETS</vt:lpstr>
      <vt:lpstr>UNION AND INTERSECTION OF SETS</vt:lpstr>
      <vt:lpstr>UNION AND INTERSECTION OF SETS</vt:lpstr>
      <vt:lpstr>UNION AND INTERSECTION OF SETS</vt:lpstr>
      <vt:lpstr>UNION AND INTERSECTION OF SETS</vt:lpstr>
      <vt:lpstr>UNION AND INTERSECTION OF SETS</vt:lpstr>
      <vt:lpstr>UNION AND INTERSECTION OF SETS</vt:lpstr>
      <vt:lpstr>UNION AND INTERSECTION OF SETS</vt:lpstr>
      <vt:lpstr>UNION AND INTERSECTION OF SETS</vt:lpstr>
      <vt:lpstr>UNION AND INTERSECTION OF SETS</vt:lpstr>
      <vt:lpstr>UNION AND INTERSECTION OF SETS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NYL NICART</dc:creator>
  <cp:lastModifiedBy>NYL NICART</cp:lastModifiedBy>
  <cp:revision>85</cp:revision>
  <dcterms:created xsi:type="dcterms:W3CDTF">2016-12-20T05:05:08Z</dcterms:created>
  <dcterms:modified xsi:type="dcterms:W3CDTF">2017-01-22T14:58:40Z</dcterms:modified>
</cp:coreProperties>
</file>